
<file path=[Content_Types].xml><?xml version="1.0" encoding="utf-8"?>
<Types xmlns="http://schemas.openxmlformats.org/package/2006/content-types">
  <Default Extension="png" ContentType="image/png"/>
  <Default Extension="svg" ContentType="image/svg+xml"/>
  <Default Extension="jpeg" ContentType="image/jpeg"/>
  <Default Extension="glb" ContentType="model/gltf.binary"/>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72" r:id="rId4"/>
  </p:sldMasterIdLst>
  <p:notesMasterIdLst>
    <p:notesMasterId r:id="rId14"/>
  </p:notesMasterIdLst>
  <p:handoutMasterIdLst>
    <p:handoutMasterId r:id="rId15"/>
  </p:handoutMasterIdLst>
  <p:sldIdLst>
    <p:sldId id="256" r:id="rId5"/>
    <p:sldId id="261" r:id="rId6"/>
    <p:sldId id="259" r:id="rId7"/>
    <p:sldId id="262" r:id="rId8"/>
    <p:sldId id="263" r:id="rId9"/>
    <p:sldId id="264" r:id="rId10"/>
    <p:sldId id="265" r:id="rId11"/>
    <p:sldId id="266" r:id="rId12"/>
    <p:sldId id="260"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8" autoAdjust="0"/>
  </p:normalViewPr>
  <p:slideViewPr>
    <p:cSldViewPr snapToGrid="0">
      <p:cViewPr>
        <p:scale>
          <a:sx n="81" d="100"/>
          <a:sy n="81" d="100"/>
        </p:scale>
        <p:origin x="-300" y="-3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4.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4.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9C16A6-8C48-4165-8DAF-8C957C12A8FA}" type="doc">
      <dgm:prSet loTypeId="urn:microsoft.com/office/officeart/2018/2/layout/IconLabelList" loCatId="icon" qsTypeId="urn:microsoft.com/office/officeart/2005/8/quickstyle/simple3" qsCatId="simple" csTypeId="urn:microsoft.com/office/officeart/2018/5/colors/Iconchunking_neutralbg_accent2_2" csCatId="accent2" phldr="1"/>
      <dgm:spPr/>
      <dgm:t>
        <a:bodyPr/>
        <a:lstStyle/>
        <a:p>
          <a:endParaRPr lang="en-IN"/>
        </a:p>
      </dgm:t>
    </dgm:pt>
    <dgm:pt modelId="{701D68F5-42F8-47BC-8FED-84C50F595DF0}">
      <dgm:prSet phldrT="[Text]" custT="1"/>
      <dgm:spPr/>
      <dgm:t>
        <a:bodyPr/>
        <a:lstStyle/>
        <a:p>
          <a:pPr>
            <a:lnSpc>
              <a:spcPct val="100000"/>
            </a:lnSpc>
          </a:pPr>
          <a:r>
            <a:rPr lang="en-US" sz="2000" dirty="0"/>
            <a:t>JRE/Eclipse/Maven</a:t>
          </a:r>
        </a:p>
      </dgm:t>
    </dgm:pt>
    <dgm:pt modelId="{9617668C-C38C-4017-8DDF-37855B15D110}" type="parTrans" cxnId="{C4BA385D-31ED-40EF-A5D6-98DFBA64E71A}">
      <dgm:prSet/>
      <dgm:spPr/>
      <dgm:t>
        <a:bodyPr/>
        <a:lstStyle/>
        <a:p>
          <a:endParaRPr lang="en-US"/>
        </a:p>
      </dgm:t>
    </dgm:pt>
    <dgm:pt modelId="{0C95B389-AC0C-4055-9AA3-38815EFC8B0A}" type="sibTrans" cxnId="{C4BA385D-31ED-40EF-A5D6-98DFBA64E71A}">
      <dgm:prSet/>
      <dgm:spPr/>
      <dgm:t>
        <a:bodyPr/>
        <a:lstStyle/>
        <a:p>
          <a:endParaRPr lang="en-US"/>
        </a:p>
      </dgm:t>
    </dgm:pt>
    <dgm:pt modelId="{91A66877-AC1C-46D9-BF2C-6024B638DEA9}">
      <dgm:prSet phldrT="[Text]" custT="1"/>
      <dgm:spPr/>
      <dgm:t>
        <a:bodyPr/>
        <a:lstStyle/>
        <a:p>
          <a:pPr>
            <a:lnSpc>
              <a:spcPct val="100000"/>
            </a:lnSpc>
          </a:pPr>
          <a:r>
            <a:rPr lang="en-US" sz="2000" dirty="0"/>
            <a:t>Rest-API(Jersey)</a:t>
          </a:r>
        </a:p>
      </dgm:t>
    </dgm:pt>
    <dgm:pt modelId="{913FED05-DF41-48A7-B1F8-81937A468EF9}" type="parTrans" cxnId="{7F0DAB6F-9257-4F2D-B31A-3418F73F6952}">
      <dgm:prSet/>
      <dgm:spPr/>
      <dgm:t>
        <a:bodyPr/>
        <a:lstStyle/>
        <a:p>
          <a:endParaRPr lang="en-US"/>
        </a:p>
      </dgm:t>
    </dgm:pt>
    <dgm:pt modelId="{BFCE4A28-C381-46FF-935A-B11534EF7D87}" type="sibTrans" cxnId="{7F0DAB6F-9257-4F2D-B31A-3418F73F6952}">
      <dgm:prSet/>
      <dgm:spPr/>
      <dgm:t>
        <a:bodyPr/>
        <a:lstStyle/>
        <a:p>
          <a:endParaRPr lang="en-US"/>
        </a:p>
      </dgm:t>
    </dgm:pt>
    <dgm:pt modelId="{76CC3289-2662-43F0-A3C6-BA04A135F08C}">
      <dgm:prSet phldrT="[Text]" custT="1"/>
      <dgm:spPr/>
      <dgm:t>
        <a:bodyPr/>
        <a:lstStyle/>
        <a:p>
          <a:pPr>
            <a:lnSpc>
              <a:spcPct val="100000"/>
            </a:lnSpc>
          </a:pPr>
          <a:r>
            <a:rPr lang="en-US" sz="2000" dirty="0"/>
            <a:t>Log4J,Quartz</a:t>
          </a:r>
        </a:p>
      </dgm:t>
    </dgm:pt>
    <dgm:pt modelId="{D46DB4DA-1442-4ECE-89FE-BBB1E3489E3D}" type="parTrans" cxnId="{0400886E-8A1A-44C2-95A7-DB0EF4911494}">
      <dgm:prSet/>
      <dgm:spPr/>
      <dgm:t>
        <a:bodyPr/>
        <a:lstStyle/>
        <a:p>
          <a:endParaRPr lang="en-US"/>
        </a:p>
      </dgm:t>
    </dgm:pt>
    <dgm:pt modelId="{FA28C9D6-476E-43CD-BA23-D6D990FD78D0}" type="sibTrans" cxnId="{0400886E-8A1A-44C2-95A7-DB0EF4911494}">
      <dgm:prSet/>
      <dgm:spPr/>
      <dgm:t>
        <a:bodyPr/>
        <a:lstStyle/>
        <a:p>
          <a:endParaRPr lang="en-US"/>
        </a:p>
      </dgm:t>
    </dgm:pt>
    <dgm:pt modelId="{8994D886-A75F-411A-A9D7-D31991FF12BD}" type="pres">
      <dgm:prSet presAssocID="{7D9C16A6-8C48-4165-8DAF-8C957C12A8FA}" presName="root" presStyleCnt="0">
        <dgm:presLayoutVars>
          <dgm:dir/>
          <dgm:resizeHandles val="exact"/>
        </dgm:presLayoutVars>
      </dgm:prSet>
      <dgm:spPr/>
      <dgm:t>
        <a:bodyPr/>
        <a:lstStyle/>
        <a:p>
          <a:endParaRPr lang="en-IN"/>
        </a:p>
      </dgm:t>
    </dgm:pt>
    <dgm:pt modelId="{E1DBA6D5-BD14-4CD2-A0CC-80F867FEFA81}" type="pres">
      <dgm:prSet presAssocID="{701D68F5-42F8-47BC-8FED-84C50F595DF0}" presName="compNode" presStyleCnt="0"/>
      <dgm:spPr/>
    </dgm:pt>
    <dgm:pt modelId="{19A8DC21-3E65-409D-AD53-DA51BB9198A0}" type="pres">
      <dgm:prSet presAssocID="{701D68F5-42F8-47BC-8FED-84C50F595DF0}" presName="iconRect" presStyleLbl="node1" presStyleIdx="0" presStyleCnt="3" custScaleX="157625" custScaleY="157625" custLinFactNeighborX="-11778" custLinFactNeighborY="-14506"/>
      <dgm:spPr>
        <a:blipFill>
          <a:blip xmlns:r="http://schemas.openxmlformats.org/officeDocument/2006/relationships" r:embed="rId1">
            <a:extLst>
              <a:ext uri="{96DAC541-7B7A-43D3-8B79-37D633B846F1}">
                <asvg:svgBlip xmlns="" xmlns:asvg="http://schemas.microsoft.com/office/drawing/2016/SVG/main" r:embed="rId2"/>
              </a:ext>
            </a:extLst>
          </a:blip>
          <a:srcRect/>
          <a:stretch>
            <a:fillRect/>
          </a:stretch>
        </a:blipFill>
      </dgm:spPr>
      <dgm:extLst>
        <a:ext uri="{E40237B7-FDA0-4F09-8148-C483321AD2D9}">
          <dgm14:cNvPr xmlns:dgm14="http://schemas.microsoft.com/office/drawing/2010/diagram" id="0" name="" descr="Network"/>
        </a:ext>
      </dgm:extLst>
    </dgm:pt>
    <dgm:pt modelId="{B9F90A48-FF94-4C94-A587-0190406F6FD3}" type="pres">
      <dgm:prSet presAssocID="{701D68F5-42F8-47BC-8FED-84C50F595DF0}" presName="spaceRect" presStyleCnt="0"/>
      <dgm:spPr/>
    </dgm:pt>
    <dgm:pt modelId="{A99B5DD6-89E9-4537-B415-4205CEB9323A}" type="pres">
      <dgm:prSet presAssocID="{701D68F5-42F8-47BC-8FED-84C50F595DF0}" presName="textRect" presStyleLbl="revTx" presStyleIdx="0" presStyleCnt="3">
        <dgm:presLayoutVars>
          <dgm:chMax val="1"/>
          <dgm:chPref val="1"/>
        </dgm:presLayoutVars>
      </dgm:prSet>
      <dgm:spPr/>
      <dgm:t>
        <a:bodyPr/>
        <a:lstStyle/>
        <a:p>
          <a:endParaRPr lang="en-IN"/>
        </a:p>
      </dgm:t>
    </dgm:pt>
    <dgm:pt modelId="{8B391436-B9B0-45BD-A57F-792D6376D868}" type="pres">
      <dgm:prSet presAssocID="{0C95B389-AC0C-4055-9AA3-38815EFC8B0A}" presName="sibTrans" presStyleCnt="0"/>
      <dgm:spPr/>
    </dgm:pt>
    <dgm:pt modelId="{95872155-C45D-46D3-874C-D838089A06F8}" type="pres">
      <dgm:prSet presAssocID="{91A66877-AC1C-46D9-BF2C-6024B638DEA9}" presName="compNode" presStyleCnt="0"/>
      <dgm:spPr/>
    </dgm:pt>
    <dgm:pt modelId="{CE9DF0E8-B0DE-4E1E-9FF4-6006AD8428DB}" type="pres">
      <dgm:prSet presAssocID="{91A66877-AC1C-46D9-BF2C-6024B638DEA9}" presName="iconRect" presStyleLbl="node1" presStyleIdx="1" presStyleCnt="3" custScaleX="157625" custScaleY="157625" custLinFactX="2743" custLinFactNeighborX="100000" custLinFactNeighborY="-44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dgm:spPr>
      <dgm:extLst>
        <a:ext uri="{E40237B7-FDA0-4F09-8148-C483321AD2D9}">
          <dgm14:cNvPr xmlns:dgm14="http://schemas.microsoft.com/office/drawing/2010/diagram" id="0" name="" descr="Satellite"/>
        </a:ext>
      </dgm:extLst>
    </dgm:pt>
    <dgm:pt modelId="{AA0423A1-55B2-45E9-BFE7-3FBE5BDA65ED}" type="pres">
      <dgm:prSet presAssocID="{91A66877-AC1C-46D9-BF2C-6024B638DEA9}" presName="spaceRect" presStyleCnt="0"/>
      <dgm:spPr/>
    </dgm:pt>
    <dgm:pt modelId="{55120873-6F5C-4053-8EAD-6287A7F1097E}" type="pres">
      <dgm:prSet presAssocID="{91A66877-AC1C-46D9-BF2C-6024B638DEA9}" presName="textRect" presStyleLbl="revTx" presStyleIdx="1" presStyleCnt="3" custLinFactNeighborX="62361" custLinFactNeighborY="2004">
        <dgm:presLayoutVars>
          <dgm:chMax val="1"/>
          <dgm:chPref val="1"/>
        </dgm:presLayoutVars>
      </dgm:prSet>
      <dgm:spPr/>
      <dgm:t>
        <a:bodyPr/>
        <a:lstStyle/>
        <a:p>
          <a:endParaRPr lang="en-IN"/>
        </a:p>
      </dgm:t>
    </dgm:pt>
    <dgm:pt modelId="{F679C986-30E4-4F0A-A3A6-CAE528BFED76}" type="pres">
      <dgm:prSet presAssocID="{BFCE4A28-C381-46FF-935A-B11534EF7D87}" presName="sibTrans" presStyleCnt="0"/>
      <dgm:spPr/>
    </dgm:pt>
    <dgm:pt modelId="{2EC2FDE3-8908-45C7-A3FD-EB370213FE69}" type="pres">
      <dgm:prSet presAssocID="{76CC3289-2662-43F0-A3C6-BA04A135F08C}" presName="compNode" presStyleCnt="0"/>
      <dgm:spPr/>
    </dgm:pt>
    <dgm:pt modelId="{6DB1FE51-13D0-4A38-AD6E-48D4371A1AF3}" type="pres">
      <dgm:prSet presAssocID="{76CC3289-2662-43F0-A3C6-BA04A135F08C}" presName="iconRect" presStyleLbl="node1" presStyleIdx="2" presStyleCnt="3" custScaleX="157625" custScaleY="157625" custLinFactNeighborX="19703" custLinFactNeighborY="-1450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a:blipFill>
      </dgm:spPr>
      <dgm:extLst>
        <a:ext uri="{E40237B7-FDA0-4F09-8148-C483321AD2D9}">
          <dgm14:cNvPr xmlns:dgm14="http://schemas.microsoft.com/office/drawing/2010/diagram" id="0" name="" descr="Link"/>
        </a:ext>
      </dgm:extLst>
    </dgm:pt>
    <dgm:pt modelId="{0928538A-05CC-4A79-BD5D-92F985D1EEE5}" type="pres">
      <dgm:prSet presAssocID="{76CC3289-2662-43F0-A3C6-BA04A135F08C}" presName="spaceRect" presStyleCnt="0"/>
      <dgm:spPr/>
    </dgm:pt>
    <dgm:pt modelId="{133097FC-B1F8-4953-B0AB-E8E73D968D1C}" type="pres">
      <dgm:prSet presAssocID="{76CC3289-2662-43F0-A3C6-BA04A135F08C}" presName="textRect" presStyleLbl="revTx" presStyleIdx="2" presStyleCnt="3" custScaleY="100703" custLinFactNeighborX="3617" custLinFactNeighborY="1258">
        <dgm:presLayoutVars>
          <dgm:chMax val="1"/>
          <dgm:chPref val="1"/>
        </dgm:presLayoutVars>
      </dgm:prSet>
      <dgm:spPr/>
      <dgm:t>
        <a:bodyPr/>
        <a:lstStyle/>
        <a:p>
          <a:endParaRPr lang="en-IN"/>
        </a:p>
      </dgm:t>
    </dgm:pt>
  </dgm:ptLst>
  <dgm:cxnLst>
    <dgm:cxn modelId="{7F0DAB6F-9257-4F2D-B31A-3418F73F6952}" srcId="{7D9C16A6-8C48-4165-8DAF-8C957C12A8FA}" destId="{91A66877-AC1C-46D9-BF2C-6024B638DEA9}" srcOrd="1" destOrd="0" parTransId="{913FED05-DF41-48A7-B1F8-81937A468EF9}" sibTransId="{BFCE4A28-C381-46FF-935A-B11534EF7D87}"/>
    <dgm:cxn modelId="{C4BA385D-31ED-40EF-A5D6-98DFBA64E71A}" srcId="{7D9C16A6-8C48-4165-8DAF-8C957C12A8FA}" destId="{701D68F5-42F8-47BC-8FED-84C50F595DF0}" srcOrd="0" destOrd="0" parTransId="{9617668C-C38C-4017-8DDF-37855B15D110}" sibTransId="{0C95B389-AC0C-4055-9AA3-38815EFC8B0A}"/>
    <dgm:cxn modelId="{0400886E-8A1A-44C2-95A7-DB0EF4911494}" srcId="{7D9C16A6-8C48-4165-8DAF-8C957C12A8FA}" destId="{76CC3289-2662-43F0-A3C6-BA04A135F08C}" srcOrd="2" destOrd="0" parTransId="{D46DB4DA-1442-4ECE-89FE-BBB1E3489E3D}" sibTransId="{FA28C9D6-476E-43CD-BA23-D6D990FD78D0}"/>
    <dgm:cxn modelId="{EC5C6E85-C523-4B60-976B-342F12E3A6CB}" type="presOf" srcId="{91A66877-AC1C-46D9-BF2C-6024B638DEA9}" destId="{55120873-6F5C-4053-8EAD-6287A7F1097E}" srcOrd="0" destOrd="0" presId="urn:microsoft.com/office/officeart/2018/2/layout/IconLabelList"/>
    <dgm:cxn modelId="{1B8CB22C-9648-419B-97E9-4AA6C3555723}" type="presOf" srcId="{701D68F5-42F8-47BC-8FED-84C50F595DF0}" destId="{A99B5DD6-89E9-4537-B415-4205CEB9323A}" srcOrd="0" destOrd="0" presId="urn:microsoft.com/office/officeart/2018/2/layout/IconLabelList"/>
    <dgm:cxn modelId="{5574CC64-4BF2-43BE-BABC-6DF1E58A4C74}" type="presOf" srcId="{7D9C16A6-8C48-4165-8DAF-8C957C12A8FA}" destId="{8994D886-A75F-411A-A9D7-D31991FF12BD}" srcOrd="0" destOrd="0" presId="urn:microsoft.com/office/officeart/2018/2/layout/IconLabelList"/>
    <dgm:cxn modelId="{6E31C6AB-C9E6-448F-A8CC-566A63619D4D}" type="presOf" srcId="{76CC3289-2662-43F0-A3C6-BA04A135F08C}" destId="{133097FC-B1F8-4953-B0AB-E8E73D968D1C}" srcOrd="0" destOrd="0" presId="urn:microsoft.com/office/officeart/2018/2/layout/IconLabelList"/>
    <dgm:cxn modelId="{2AD6E781-3ED2-484E-B438-73386D2C583D}" type="presParOf" srcId="{8994D886-A75F-411A-A9D7-D31991FF12BD}" destId="{E1DBA6D5-BD14-4CD2-A0CC-80F867FEFA81}" srcOrd="0" destOrd="0" presId="urn:microsoft.com/office/officeart/2018/2/layout/IconLabelList"/>
    <dgm:cxn modelId="{10B2B212-528C-471D-ABD0-D66ED992B833}" type="presParOf" srcId="{E1DBA6D5-BD14-4CD2-A0CC-80F867FEFA81}" destId="{19A8DC21-3E65-409D-AD53-DA51BB9198A0}" srcOrd="0" destOrd="0" presId="urn:microsoft.com/office/officeart/2018/2/layout/IconLabelList"/>
    <dgm:cxn modelId="{2A8FB3D0-F98B-4F5A-BACA-4315E38776FB}" type="presParOf" srcId="{E1DBA6D5-BD14-4CD2-A0CC-80F867FEFA81}" destId="{B9F90A48-FF94-4C94-A587-0190406F6FD3}" srcOrd="1" destOrd="0" presId="urn:microsoft.com/office/officeart/2018/2/layout/IconLabelList"/>
    <dgm:cxn modelId="{95FEF629-9884-451C-89B4-41B897ABE3D6}" type="presParOf" srcId="{E1DBA6D5-BD14-4CD2-A0CC-80F867FEFA81}" destId="{A99B5DD6-89E9-4537-B415-4205CEB9323A}" srcOrd="2" destOrd="0" presId="urn:microsoft.com/office/officeart/2018/2/layout/IconLabelList"/>
    <dgm:cxn modelId="{0FE6827F-DE80-4F8A-8E9D-7F88C0F7EF29}" type="presParOf" srcId="{8994D886-A75F-411A-A9D7-D31991FF12BD}" destId="{8B391436-B9B0-45BD-A57F-792D6376D868}" srcOrd="1" destOrd="0" presId="urn:microsoft.com/office/officeart/2018/2/layout/IconLabelList"/>
    <dgm:cxn modelId="{4857BE3A-D518-473D-AC79-7B9BF18B9824}" type="presParOf" srcId="{8994D886-A75F-411A-A9D7-D31991FF12BD}" destId="{95872155-C45D-46D3-874C-D838089A06F8}" srcOrd="2" destOrd="0" presId="urn:microsoft.com/office/officeart/2018/2/layout/IconLabelList"/>
    <dgm:cxn modelId="{B4B325C4-81F2-4B3E-8CBF-4532B0BFA343}" type="presParOf" srcId="{95872155-C45D-46D3-874C-D838089A06F8}" destId="{CE9DF0E8-B0DE-4E1E-9FF4-6006AD8428DB}" srcOrd="0" destOrd="0" presId="urn:microsoft.com/office/officeart/2018/2/layout/IconLabelList"/>
    <dgm:cxn modelId="{0AE6D335-6E55-47E1-BAD8-0368620AB8F6}" type="presParOf" srcId="{95872155-C45D-46D3-874C-D838089A06F8}" destId="{AA0423A1-55B2-45E9-BFE7-3FBE5BDA65ED}" srcOrd="1" destOrd="0" presId="urn:microsoft.com/office/officeart/2018/2/layout/IconLabelList"/>
    <dgm:cxn modelId="{AFEE8CCD-97FE-4EFA-A584-DF6AFDAD2B20}" type="presParOf" srcId="{95872155-C45D-46D3-874C-D838089A06F8}" destId="{55120873-6F5C-4053-8EAD-6287A7F1097E}" srcOrd="2" destOrd="0" presId="urn:microsoft.com/office/officeart/2018/2/layout/IconLabelList"/>
    <dgm:cxn modelId="{26649F18-C204-4047-8300-905486AB3755}" type="presParOf" srcId="{8994D886-A75F-411A-A9D7-D31991FF12BD}" destId="{F679C986-30E4-4F0A-A3A6-CAE528BFED76}" srcOrd="3" destOrd="0" presId="urn:microsoft.com/office/officeart/2018/2/layout/IconLabelList"/>
    <dgm:cxn modelId="{898D629F-DA37-435F-A0B2-0617605D711A}" type="presParOf" srcId="{8994D886-A75F-411A-A9D7-D31991FF12BD}" destId="{2EC2FDE3-8908-45C7-A3FD-EB370213FE69}" srcOrd="4" destOrd="0" presId="urn:microsoft.com/office/officeart/2018/2/layout/IconLabelList"/>
    <dgm:cxn modelId="{2BDADB1C-15B1-4763-9B35-3792147F8F87}" type="presParOf" srcId="{2EC2FDE3-8908-45C7-A3FD-EB370213FE69}" destId="{6DB1FE51-13D0-4A38-AD6E-48D4371A1AF3}" srcOrd="0" destOrd="0" presId="urn:microsoft.com/office/officeart/2018/2/layout/IconLabelList"/>
    <dgm:cxn modelId="{F692F1E6-C6EC-4391-8432-EB6C34194240}" type="presParOf" srcId="{2EC2FDE3-8908-45C7-A3FD-EB370213FE69}" destId="{0928538A-05CC-4A79-BD5D-92F985D1EEE5}" srcOrd="1" destOrd="0" presId="urn:microsoft.com/office/officeart/2018/2/layout/IconLabelList"/>
    <dgm:cxn modelId="{0E6AF6C4-A4E5-4234-9E16-F9F2334264CD}" type="presParOf" srcId="{2EC2FDE3-8908-45C7-A3FD-EB370213FE69}" destId="{133097FC-B1F8-4953-B0AB-E8E73D968D1C}"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a:lstStyle/>
        <a:p>
          <a:endParaRPr lang="en-US"/>
        </a:p>
      </dgm:t>
    </dgm:pt>
    <dgm:pt modelId="{6750AC01-D39D-4F3A-9DC8-2A211EE986A2}">
      <dgm:prSet phldrT="[Text]"/>
      <dgm:spPr/>
      <dgm:t>
        <a:bodyPr/>
        <a:lstStyle/>
        <a:p>
          <a:pPr>
            <a:lnSpc>
              <a:spcPct val="100000"/>
            </a:lnSpc>
          </a:pPr>
          <a:r>
            <a:rPr lang="en-US" dirty="0"/>
            <a:t>Data Aggregation		</a:t>
          </a:r>
        </a:p>
      </dgm:t>
    </dgm:pt>
    <dgm:pt modelId="{720680DC-AAA4-4434-A582-60EBCC5BA355}" type="parTrans" cxnId="{0B5DAE5F-BCDC-4BF7-A6E7-CF856886A64D}">
      <dgm:prSet/>
      <dgm:spPr/>
      <dgm:t>
        <a:bodyPr/>
        <a:lstStyle/>
        <a:p>
          <a:endParaRPr lang="en-US"/>
        </a:p>
      </dgm:t>
    </dgm:pt>
    <dgm:pt modelId="{CA077D98-8478-47EA-B6A9-99ACE60C64D4}" type="sibTrans" cxnId="{0B5DAE5F-BCDC-4BF7-A6E7-CF856886A64D}">
      <dgm:prSet/>
      <dgm:spPr/>
      <dgm:t>
        <a:bodyPr/>
        <a:lstStyle/>
        <a:p>
          <a:endParaRPr lang="en-US"/>
        </a:p>
      </dgm:t>
    </dgm:pt>
    <dgm:pt modelId="{0BEF68B8-1228-47BB-83B5-7B9CD1E3F84E}">
      <dgm:prSet phldrT="[Text]"/>
      <dgm:spPr/>
      <dgm:t>
        <a:bodyPr/>
        <a:lstStyle/>
        <a:p>
          <a:pPr>
            <a:lnSpc>
              <a:spcPct val="100000"/>
            </a:lnSpc>
          </a:pPr>
          <a:r>
            <a:rPr lang="en-US" dirty="0"/>
            <a:t>Account Verification</a:t>
          </a:r>
        </a:p>
      </dgm:t>
    </dgm:pt>
    <dgm:pt modelId="{ED3A4BC2-B75A-4952-A38B-A42B5995DF05}" type="parTrans" cxnId="{EDEF4F82-1237-4639-A0F7-385C1897CE66}">
      <dgm:prSet/>
      <dgm:spPr/>
      <dgm:t>
        <a:bodyPr/>
        <a:lstStyle/>
        <a:p>
          <a:endParaRPr lang="en-US"/>
        </a:p>
      </dgm:t>
    </dgm:pt>
    <dgm:pt modelId="{FD949706-EDCC-4ADC-8EDF-8EDA49C92325}" type="sibTrans" cxnId="{EDEF4F82-1237-4639-A0F7-385C1897CE66}">
      <dgm:prSet/>
      <dgm:spPr/>
      <dgm:t>
        <a:bodyPr/>
        <a:lstStyle/>
        <a:p>
          <a:endParaRPr lang="en-US"/>
        </a:p>
      </dgm:t>
    </dgm:pt>
    <dgm:pt modelId="{5605D28D-2CE6-4513-8566-952984E21E14}">
      <dgm:prSet phldrT="[Text]"/>
      <dgm:spPr/>
      <dgm:t>
        <a:bodyPr/>
        <a:lstStyle/>
        <a:p>
          <a:pPr>
            <a:lnSpc>
              <a:spcPct val="100000"/>
            </a:lnSpc>
          </a:pPr>
          <a:r>
            <a:rPr lang="en-US" dirty="0"/>
            <a:t>Transaction Data Enrichment, Financial </a:t>
          </a:r>
          <a:r>
            <a:rPr lang="en-US" dirty="0" smtClean="0"/>
            <a:t>Wellness , Assets</a:t>
          </a:r>
          <a:endParaRPr lang="en-US" dirty="0"/>
        </a:p>
      </dgm:t>
    </dgm:pt>
    <dgm:pt modelId="{EB15AB98-362B-4E70-A3DA-995FC3E8BA79}" type="parTrans" cxnId="{FAF3F884-F0CF-440F-8CB1-B7648AB1B138}">
      <dgm:prSet/>
      <dgm:spPr/>
      <dgm:t>
        <a:bodyPr/>
        <a:lstStyle/>
        <a:p>
          <a:endParaRPr lang="en-US"/>
        </a:p>
      </dgm:t>
    </dgm:pt>
    <dgm:pt modelId="{823D1971-2C4D-4EC5-A874-2F463DE37109}" type="sibTrans" cxnId="{FAF3F884-F0CF-440F-8CB1-B7648AB1B138}">
      <dgm:prSet/>
      <dgm:spPr/>
      <dgm:t>
        <a:bodyPr/>
        <a:lstStyle/>
        <a:p>
          <a:endParaRPr lang="en-US"/>
        </a:p>
      </dgm:t>
    </dgm:pt>
    <dgm:pt modelId="{57806726-6E60-4ACC-9C1C-7DF9CC365A10}" type="pres">
      <dgm:prSet presAssocID="{7E5AA53B-3EEE-4DE4-BB81-9044890C2946}" presName="Name0" presStyleCnt="0">
        <dgm:presLayoutVars>
          <dgm:chMax val="7"/>
          <dgm:chPref val="7"/>
          <dgm:dir/>
        </dgm:presLayoutVars>
      </dgm:prSet>
      <dgm:spPr/>
      <dgm:t>
        <a:bodyPr/>
        <a:lstStyle/>
        <a:p>
          <a:endParaRPr lang="en-IN"/>
        </a:p>
      </dgm:t>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3"/>
      <dgm:spPr/>
    </dgm:pt>
    <dgm:pt modelId="{D79B43FC-100B-4A0D-A4D5-0D2D04B99064}" type="pres">
      <dgm:prSet presAssocID="{7E5AA53B-3EEE-4DE4-BB81-9044890C2946}" presName="conn" presStyleLbl="parChTrans1D2" presStyleIdx="0" presStyleCnt="1"/>
      <dgm:spPr/>
      <dgm:t>
        <a:bodyPr/>
        <a:lstStyle/>
        <a:p>
          <a:endParaRPr lang="en-IN"/>
        </a:p>
      </dgm:t>
    </dgm:pt>
    <dgm:pt modelId="{3CAD8DA1-8D53-445C-ACE8-D8449E4F0F55}" type="pres">
      <dgm:prSet presAssocID="{7E5AA53B-3EEE-4DE4-BB81-9044890C2946}" presName="extraNode" presStyleLbl="node1" presStyleIdx="0" presStyleCnt="3"/>
      <dgm:spPr/>
    </dgm:pt>
    <dgm:pt modelId="{429CABD1-4116-474B-81BF-735E2CA9DD00}" type="pres">
      <dgm:prSet presAssocID="{7E5AA53B-3EEE-4DE4-BB81-9044890C2946}" presName="dstNode" presStyleLbl="node1" presStyleIdx="0" presStyleCnt="3"/>
      <dgm:spPr/>
    </dgm:pt>
    <dgm:pt modelId="{58319267-C71E-43C9-94E1-827D0616C7A7}" type="pres">
      <dgm:prSet presAssocID="{6750AC01-D39D-4F3A-9DC8-2A211EE986A2}" presName="text_1" presStyleLbl="node1" presStyleIdx="0" presStyleCnt="3">
        <dgm:presLayoutVars>
          <dgm:bulletEnabled val="1"/>
        </dgm:presLayoutVars>
      </dgm:prSet>
      <dgm:spPr/>
      <dgm:t>
        <a:bodyPr/>
        <a:lstStyle/>
        <a:p>
          <a:endParaRPr lang="en-IN"/>
        </a:p>
      </dgm:t>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3"/>
      <dgm:spPr/>
    </dgm:pt>
    <dgm:pt modelId="{95DE6538-27BD-44AF-A1A8-CA8F6B10FDD2}" type="pres">
      <dgm:prSet presAssocID="{0BEF68B8-1228-47BB-83B5-7B9CD1E3F84E}" presName="text_2" presStyleLbl="node1" presStyleIdx="1" presStyleCnt="3">
        <dgm:presLayoutVars>
          <dgm:bulletEnabled val="1"/>
        </dgm:presLayoutVars>
      </dgm:prSet>
      <dgm:spPr/>
      <dgm:t>
        <a:bodyPr/>
        <a:lstStyle/>
        <a:p>
          <a:endParaRPr lang="en-IN"/>
        </a:p>
      </dgm:t>
    </dgm:pt>
    <dgm:pt modelId="{312BDEE8-85BD-4F02-B35B-2CC8E701C98B}" type="pres">
      <dgm:prSet presAssocID="{0BEF68B8-1228-47BB-83B5-7B9CD1E3F84E}" presName="accent_2" presStyleCnt="0"/>
      <dgm:spPr/>
    </dgm:pt>
    <dgm:pt modelId="{3F8116AC-FAC3-4E95-9865-93CCFEB191B9}" type="pres">
      <dgm:prSet presAssocID="{0BEF68B8-1228-47BB-83B5-7B9CD1E3F84E}" presName="accentRepeatNode" presStyleLbl="solidFgAcc1" presStyleIdx="1" presStyleCnt="3"/>
      <dgm:spPr/>
    </dgm:pt>
    <dgm:pt modelId="{E131CE4A-9776-44F4-BC03-867682E21374}" type="pres">
      <dgm:prSet presAssocID="{5605D28D-2CE6-4513-8566-952984E21E14}" presName="text_3" presStyleLbl="node1" presStyleIdx="2" presStyleCnt="3">
        <dgm:presLayoutVars>
          <dgm:bulletEnabled val="1"/>
        </dgm:presLayoutVars>
      </dgm:prSet>
      <dgm:spPr/>
      <dgm:t>
        <a:bodyPr/>
        <a:lstStyle/>
        <a:p>
          <a:endParaRPr lang="en-IN"/>
        </a:p>
      </dgm:t>
    </dgm:pt>
    <dgm:pt modelId="{AC9A216A-8375-48F9-A4E6-8E0B64C0209B}" type="pres">
      <dgm:prSet presAssocID="{5605D28D-2CE6-4513-8566-952984E21E14}" presName="accent_3" presStyleCnt="0"/>
      <dgm:spPr/>
    </dgm:pt>
    <dgm:pt modelId="{A965097E-32F1-4AB8-8C4E-2814A7596B2F}" type="pres">
      <dgm:prSet presAssocID="{5605D28D-2CE6-4513-8566-952984E21E14}" presName="accentRepeatNode" presStyleLbl="solidFgAcc1" presStyleIdx="2" presStyleCnt="3"/>
      <dgm:spPr/>
    </dgm:pt>
  </dgm:ptLst>
  <dgm:cxnLst>
    <dgm:cxn modelId="{29DA474E-5DFA-4C66-882F-319C49ABBB19}" type="presOf" srcId="{6750AC01-D39D-4F3A-9DC8-2A211EE986A2}" destId="{58319267-C71E-43C9-94E1-827D0616C7A7}" srcOrd="0" destOrd="0" presId="urn:microsoft.com/office/officeart/2008/layout/VerticalCurvedList"/>
    <dgm:cxn modelId="{7084AA77-BACB-46CB-AE4A-77B62D3ED1AF}" type="presOf" srcId="{5605D28D-2CE6-4513-8566-952984E21E14}" destId="{E131CE4A-9776-44F4-BC03-867682E21374}" srcOrd="0" destOrd="0" presId="urn:microsoft.com/office/officeart/2008/layout/VerticalCurvedList"/>
    <dgm:cxn modelId="{4A378892-5CCC-4F0D-8A38-4BEAECF30F24}" type="presOf" srcId="{0BEF68B8-1228-47BB-83B5-7B9CD1E3F84E}" destId="{95DE6538-27BD-44AF-A1A8-CA8F6B10FDD2}" srcOrd="0" destOrd="0" presId="urn:microsoft.com/office/officeart/2008/layout/VerticalCurvedList"/>
    <dgm:cxn modelId="{EDEF4F82-1237-4639-A0F7-385C1897CE66}" srcId="{7E5AA53B-3EEE-4DE4-BB81-9044890C2946}" destId="{0BEF68B8-1228-47BB-83B5-7B9CD1E3F84E}" srcOrd="1" destOrd="0" parTransId="{ED3A4BC2-B75A-4952-A38B-A42B5995DF05}" sibTransId="{FD949706-EDCC-4ADC-8EDF-8EDA49C92325}"/>
    <dgm:cxn modelId="{A11E3B12-1828-45A7-86C3-BB85832DF84D}" type="presOf" srcId="{CA077D98-8478-47EA-B6A9-99ACE60C64D4}" destId="{D79B43FC-100B-4A0D-A4D5-0D2D04B99064}" srcOrd="0" destOrd="0" presId="urn:microsoft.com/office/officeart/2008/layout/VerticalCurvedList"/>
    <dgm:cxn modelId="{4F65CC8F-B5A8-40BE-A32B-05862B543D6A}" type="presOf" srcId="{7E5AA53B-3EEE-4DE4-BB81-9044890C2946}" destId="{57806726-6E60-4ACC-9C1C-7DF9CC365A10}" srcOrd="0" destOrd="0" presId="urn:microsoft.com/office/officeart/2008/layout/VerticalCurvedList"/>
    <dgm:cxn modelId="{FAF3F884-F0CF-440F-8CB1-B7648AB1B138}" srcId="{7E5AA53B-3EEE-4DE4-BB81-9044890C2946}" destId="{5605D28D-2CE6-4513-8566-952984E21E14}" srcOrd="2" destOrd="0" parTransId="{EB15AB98-362B-4E70-A3DA-995FC3E8BA79}" sibTransId="{823D1971-2C4D-4EC5-A874-2F463DE37109}"/>
    <dgm:cxn modelId="{0B5DAE5F-BCDC-4BF7-A6E7-CF856886A64D}" srcId="{7E5AA53B-3EEE-4DE4-BB81-9044890C2946}" destId="{6750AC01-D39D-4F3A-9DC8-2A211EE986A2}" srcOrd="0" destOrd="0" parTransId="{720680DC-AAA4-4434-A582-60EBCC5BA355}" sibTransId="{CA077D98-8478-47EA-B6A9-99ACE60C64D4}"/>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602753E6-8A03-492B-861A-6B9532B5AA28}" type="presParOf" srcId="{90561C55-3C6E-4D53-85E1-2C50BCDDA392}" destId="{95DE6538-27BD-44AF-A1A8-CA8F6B10FDD2}" srcOrd="3" destOrd="0" presId="urn:microsoft.com/office/officeart/2008/layout/VerticalCurvedList"/>
    <dgm:cxn modelId="{AEC540A3-E86A-4075-8BE4-263F4AFF4EA1}" type="presParOf" srcId="{90561C55-3C6E-4D53-85E1-2C50BCDDA392}" destId="{312BDEE8-85BD-4F02-B35B-2CC8E701C98B}" srcOrd="4" destOrd="0" presId="urn:microsoft.com/office/officeart/2008/layout/VerticalCurvedList"/>
    <dgm:cxn modelId="{CD5D1014-B7CB-4B47-9A02-5FBF90928A73}" type="presParOf" srcId="{312BDEE8-85BD-4F02-B35B-2CC8E701C98B}" destId="{3F8116AC-FAC3-4E95-9865-93CCFEB191B9}" srcOrd="0" destOrd="0" presId="urn:microsoft.com/office/officeart/2008/layout/VerticalCurvedList"/>
    <dgm:cxn modelId="{987EB7C0-CA3E-4874-85E0-01E9060A2D35}" type="presParOf" srcId="{90561C55-3C6E-4D53-85E1-2C50BCDDA392}" destId="{E131CE4A-9776-44F4-BC03-867682E21374}" srcOrd="5" destOrd="0" presId="urn:microsoft.com/office/officeart/2008/layout/VerticalCurvedList"/>
    <dgm:cxn modelId="{91E55363-8DCA-455E-A203-06A9410994CB}" type="presParOf" srcId="{90561C55-3C6E-4D53-85E1-2C50BCDDA392}" destId="{AC9A216A-8375-48F9-A4E6-8E0B64C0209B}" srcOrd="6" destOrd="0" presId="urn:microsoft.com/office/officeart/2008/layout/VerticalCurvedList"/>
    <dgm:cxn modelId="{D866D586-1293-4049-B6E3-B467C1D5ED64}" type="presParOf" srcId="{AC9A216A-8375-48F9-A4E6-8E0B64C0209B}" destId="{A965097E-32F1-4AB8-8C4E-2814A7596B2F}"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8DC21-3E65-409D-AD53-DA51BB9198A0}">
      <dsp:nvSpPr>
        <dsp:cNvPr id="0" name=""/>
        <dsp:cNvSpPr/>
      </dsp:nvSpPr>
      <dsp:spPr>
        <a:xfrm>
          <a:off x="352424" y="284558"/>
          <a:ext cx="2285995" cy="2285995"/>
        </a:xfrm>
        <a:prstGeom prst="rect">
          <a:avLst/>
        </a:prstGeom>
        <a:blipFill>
          <a:blip xmlns:r="http://schemas.openxmlformats.org/officeDocument/2006/relationships" r:embed="rId1">
            <a:extLst>
              <a:ext uri="{96DAC541-7B7A-43D3-8B79-37D633B846F1}">
                <asvg:svgBlip xmlns="" xmlns:asvg="http://schemas.microsoft.com/office/drawing/2016/SVG/main" r:embed="rId2"/>
              </a:ext>
            </a:extLst>
          </a:blip>
          <a:srcRect/>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99B5DD6-89E9-4537-B415-4205CEB9323A}">
      <dsp:nvSpPr>
        <dsp:cNvPr id="0" name=""/>
        <dsp:cNvSpPr/>
      </dsp:nvSpPr>
      <dsp:spPr>
        <a:xfrm>
          <a:off x="54818" y="2746269"/>
          <a:ext cx="32228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889000">
            <a:lnSpc>
              <a:spcPct val="100000"/>
            </a:lnSpc>
            <a:spcBef>
              <a:spcPct val="0"/>
            </a:spcBef>
            <a:spcAft>
              <a:spcPct val="35000"/>
            </a:spcAft>
          </a:pPr>
          <a:r>
            <a:rPr lang="en-US" sz="2000" kern="1200" dirty="0"/>
            <a:t>JRE/Eclipse/Maven</a:t>
          </a:r>
        </a:p>
      </dsp:txBody>
      <dsp:txXfrm>
        <a:off x="54818" y="2746269"/>
        <a:ext cx="3222832" cy="720000"/>
      </dsp:txXfrm>
    </dsp:sp>
    <dsp:sp modelId="{CE9DF0E8-B0DE-4E1E-9FF4-6006AD8428DB}">
      <dsp:nvSpPr>
        <dsp:cNvPr id="0" name=""/>
        <dsp:cNvSpPr/>
      </dsp:nvSpPr>
      <dsp:spPr>
        <a:xfrm>
          <a:off x="5800120" y="488495"/>
          <a:ext cx="2285995" cy="22859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55120873-6F5C-4053-8EAD-6287A7F1097E}">
      <dsp:nvSpPr>
        <dsp:cNvPr id="0" name=""/>
        <dsp:cNvSpPr/>
      </dsp:nvSpPr>
      <dsp:spPr>
        <a:xfrm>
          <a:off x="5851436" y="2760698"/>
          <a:ext cx="32228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889000">
            <a:lnSpc>
              <a:spcPct val="100000"/>
            </a:lnSpc>
            <a:spcBef>
              <a:spcPct val="0"/>
            </a:spcBef>
            <a:spcAft>
              <a:spcPct val="35000"/>
            </a:spcAft>
          </a:pPr>
          <a:r>
            <a:rPr lang="en-US" sz="2000" kern="1200" dirty="0"/>
            <a:t>Rest-API(Jersey)</a:t>
          </a:r>
        </a:p>
      </dsp:txBody>
      <dsp:txXfrm>
        <a:off x="5851436" y="2760698"/>
        <a:ext cx="3222832" cy="720000"/>
      </dsp:txXfrm>
    </dsp:sp>
    <dsp:sp modelId="{6DB1FE51-13D0-4A38-AD6E-48D4371A1AF3}">
      <dsp:nvSpPr>
        <dsp:cNvPr id="0" name=""/>
        <dsp:cNvSpPr/>
      </dsp:nvSpPr>
      <dsp:spPr>
        <a:xfrm>
          <a:off x="8382640" y="283292"/>
          <a:ext cx="2285995" cy="22859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33097FC-B1F8-4953-B0AB-E8E73D968D1C}">
      <dsp:nvSpPr>
        <dsp:cNvPr id="0" name=""/>
        <dsp:cNvSpPr/>
      </dsp:nvSpPr>
      <dsp:spPr>
        <a:xfrm>
          <a:off x="7683292" y="2751531"/>
          <a:ext cx="3222832" cy="725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889000">
            <a:lnSpc>
              <a:spcPct val="100000"/>
            </a:lnSpc>
            <a:spcBef>
              <a:spcPct val="0"/>
            </a:spcBef>
            <a:spcAft>
              <a:spcPct val="35000"/>
            </a:spcAft>
          </a:pPr>
          <a:r>
            <a:rPr lang="en-US" sz="2000" kern="1200" dirty="0"/>
            <a:t>Log4J,Quartz</a:t>
          </a:r>
        </a:p>
      </dsp:txBody>
      <dsp:txXfrm>
        <a:off x="7683292" y="2751531"/>
        <a:ext cx="3222832" cy="7250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2560694" y="-395240"/>
          <a:ext cx="3056997" cy="3056997"/>
        </a:xfrm>
        <a:prstGeom prst="blockArc">
          <a:avLst>
            <a:gd name="adj1" fmla="val 18900000"/>
            <a:gd name="adj2" fmla="val 2700000"/>
            <a:gd name="adj3" fmla="val 707"/>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319073" y="226651"/>
          <a:ext cx="6456423" cy="453303"/>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9809" tIns="43180" rIns="43180" bIns="43180" numCol="1" spcCol="1270" anchor="ctr" anchorCtr="0">
          <a:noAutofit/>
        </a:bodyPr>
        <a:lstStyle/>
        <a:p>
          <a:pPr lvl="0" algn="l" defTabSz="755650">
            <a:lnSpc>
              <a:spcPct val="100000"/>
            </a:lnSpc>
            <a:spcBef>
              <a:spcPct val="0"/>
            </a:spcBef>
            <a:spcAft>
              <a:spcPct val="35000"/>
            </a:spcAft>
          </a:pPr>
          <a:r>
            <a:rPr lang="en-US" sz="1700" kern="1200" dirty="0"/>
            <a:t>Data Aggregation		</a:t>
          </a:r>
        </a:p>
      </dsp:txBody>
      <dsp:txXfrm>
        <a:off x="319073" y="226651"/>
        <a:ext cx="6456423" cy="453303"/>
      </dsp:txXfrm>
    </dsp:sp>
    <dsp:sp modelId="{07CB3071-D555-47DA-A36A-69EB91531FD8}">
      <dsp:nvSpPr>
        <dsp:cNvPr id="0" name=""/>
        <dsp:cNvSpPr/>
      </dsp:nvSpPr>
      <dsp:spPr>
        <a:xfrm>
          <a:off x="35758" y="169988"/>
          <a:ext cx="566629" cy="566629"/>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DE6538-27BD-44AF-A1A8-CA8F6B10FDD2}">
      <dsp:nvSpPr>
        <dsp:cNvPr id="0" name=""/>
        <dsp:cNvSpPr/>
      </dsp:nvSpPr>
      <dsp:spPr>
        <a:xfrm>
          <a:off x="483848" y="906606"/>
          <a:ext cx="6291647" cy="453303"/>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9809" tIns="43180" rIns="43180" bIns="43180" numCol="1" spcCol="1270" anchor="ctr" anchorCtr="0">
          <a:noAutofit/>
        </a:bodyPr>
        <a:lstStyle/>
        <a:p>
          <a:pPr lvl="0" algn="l" defTabSz="755650">
            <a:lnSpc>
              <a:spcPct val="100000"/>
            </a:lnSpc>
            <a:spcBef>
              <a:spcPct val="0"/>
            </a:spcBef>
            <a:spcAft>
              <a:spcPct val="35000"/>
            </a:spcAft>
          </a:pPr>
          <a:r>
            <a:rPr lang="en-US" sz="1700" kern="1200" dirty="0"/>
            <a:t>Account Verification</a:t>
          </a:r>
        </a:p>
      </dsp:txBody>
      <dsp:txXfrm>
        <a:off x="483848" y="906606"/>
        <a:ext cx="6291647" cy="453303"/>
      </dsp:txXfrm>
    </dsp:sp>
    <dsp:sp modelId="{3F8116AC-FAC3-4E95-9865-93CCFEB191B9}">
      <dsp:nvSpPr>
        <dsp:cNvPr id="0" name=""/>
        <dsp:cNvSpPr/>
      </dsp:nvSpPr>
      <dsp:spPr>
        <a:xfrm>
          <a:off x="200534" y="849943"/>
          <a:ext cx="566629" cy="566629"/>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131CE4A-9776-44F4-BC03-867682E21374}">
      <dsp:nvSpPr>
        <dsp:cNvPr id="0" name=""/>
        <dsp:cNvSpPr/>
      </dsp:nvSpPr>
      <dsp:spPr>
        <a:xfrm>
          <a:off x="319073" y="1586561"/>
          <a:ext cx="6456423" cy="453303"/>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9809" tIns="43180" rIns="43180" bIns="43180" numCol="1" spcCol="1270" anchor="ctr" anchorCtr="0">
          <a:noAutofit/>
        </a:bodyPr>
        <a:lstStyle/>
        <a:p>
          <a:pPr lvl="0" algn="l" defTabSz="755650">
            <a:lnSpc>
              <a:spcPct val="100000"/>
            </a:lnSpc>
            <a:spcBef>
              <a:spcPct val="0"/>
            </a:spcBef>
            <a:spcAft>
              <a:spcPct val="35000"/>
            </a:spcAft>
          </a:pPr>
          <a:r>
            <a:rPr lang="en-US" sz="1700" kern="1200" dirty="0"/>
            <a:t>Transaction Data Enrichment, Financial </a:t>
          </a:r>
          <a:r>
            <a:rPr lang="en-US" sz="1700" kern="1200" dirty="0" smtClean="0"/>
            <a:t>Wellness , Assets</a:t>
          </a:r>
          <a:endParaRPr lang="en-US" sz="1700" kern="1200" dirty="0"/>
        </a:p>
      </dsp:txBody>
      <dsp:txXfrm>
        <a:off x="319073" y="1586561"/>
        <a:ext cx="6456423" cy="453303"/>
      </dsp:txXfrm>
    </dsp:sp>
    <dsp:sp modelId="{A965097E-32F1-4AB8-8C4E-2814A7596B2F}">
      <dsp:nvSpPr>
        <dsp:cNvPr id="0" name=""/>
        <dsp:cNvSpPr/>
      </dsp:nvSpPr>
      <dsp:spPr>
        <a:xfrm>
          <a:off x="35758" y="1529898"/>
          <a:ext cx="566629" cy="566629"/>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5/31/2020</a:t>
            </a:fld>
            <a:endParaRPr lang="en-US" dirty="0"/>
          </a:p>
        </p:txBody>
      </p:sp>
      <p:sp>
        <p:nvSpPr>
          <p:cNvPr id="4" name="Footer Placeholder 3">
            <a:extLst>
              <a:ext uri="{FF2B5EF4-FFF2-40B4-BE49-F238E27FC236}">
                <a16:creationId xmlns=""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5/31/2020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a:t>
            </a:fld>
            <a:endParaRPr lang="en-US" dirty="0"/>
          </a:p>
        </p:txBody>
      </p:sp>
    </p:spTree>
    <p:extLst>
      <p:ext uri="{BB962C8B-B14F-4D97-AF65-F5344CB8AC3E}">
        <p14:creationId xmlns:p14="http://schemas.microsoft.com/office/powerpoint/2010/main" val="43192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a:t>
            </a:fld>
            <a:endParaRPr lang="en-US" dirty="0"/>
          </a:p>
        </p:txBody>
      </p:sp>
    </p:spTree>
    <p:extLst>
      <p:ext uri="{BB962C8B-B14F-4D97-AF65-F5344CB8AC3E}">
        <p14:creationId xmlns:p14="http://schemas.microsoft.com/office/powerpoint/2010/main" val="3505115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9</a:t>
            </a:fld>
            <a:endParaRPr lang="en-US" dirty="0"/>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5/31/2020</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5/31/2020</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5/31/2020</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5/31/2020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5/31/2020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5/31/2020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5/31/2020</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5/31/2020</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6.jpe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2.glb"/><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7/06/relationships/model3d" Target="../media/model3d3.glb"/><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microsoft.com/office/2017/06/relationships/model3d" Target="../media/model3d4.glb"/><Relationship Id="rId2" Type="http://schemas.openxmlformats.org/officeDocument/2006/relationships/hyperlink" Target="https://github.com/yadavprerna19/WebCrawler_BankFeed" TargetMode="Externa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 xmlns:a16="http://schemas.microsoft.com/office/drawing/2014/main" id="{493D4EDA-58E0-40CC-B3CA-14CDEB349D2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 xmlns:a16="http://schemas.microsoft.com/office/drawing/2014/main" id="{AA9EB0BC-A85E-4C26-B355-5DFCEF6CCB4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 xmlns:a16="http://schemas.microsoft.com/office/drawing/2014/main" id="{3643E56B-BD42-413D-B17D-7958270F5DE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 xmlns:a16="http://schemas.microsoft.com/office/drawing/2014/main" id="{96C04F74-9467-4FA5-95DC-8D481A29740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 xmlns:a16="http://schemas.microsoft.com/office/drawing/2014/main" id="{D73DE1C3-5C37-42E9-A3F0-256F1938327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 xmlns:a16="http://schemas.microsoft.com/office/drawing/2014/main" id="{4A2E7EC3-E07C-46CE-9B25-41865A5068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6000" dirty="0">
                <a:solidFill>
                  <a:schemeClr val="bg1"/>
                </a:solidFill>
              </a:rPr>
              <a:t>Case Study</a:t>
            </a:r>
          </a:p>
        </p:txBody>
      </p:sp>
      <p:sp>
        <p:nvSpPr>
          <p:cNvPr id="3" name="Subtitle 2">
            <a:extLst>
              <a:ext uri="{FF2B5EF4-FFF2-40B4-BE49-F238E27FC236}">
                <a16:creationId xmlns=""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a:solidFill>
                  <a:srgbClr val="7CEBFF"/>
                </a:solidFill>
              </a:rPr>
              <a:t>Improving the Success metrics – </a:t>
            </a:r>
            <a:r>
              <a:rPr lang="en-US" sz="2400" dirty="0">
                <a:solidFill>
                  <a:srgbClr val="7CEBFF"/>
                </a:solidFill>
              </a:rPr>
              <a:t>BIG Numbers!</a:t>
            </a:r>
          </a:p>
        </p:txBody>
      </p:sp>
    </p:spTree>
    <p:extLst>
      <p:ext uri="{BB962C8B-B14F-4D97-AF65-F5344CB8AC3E}">
        <p14:creationId xmlns:p14="http://schemas.microsoft.com/office/powerpoint/2010/main" val="1487700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 xmlns:a16="http://schemas.microsoft.com/office/drawing/2014/main" id="{BFDA9692-ECDC-4B59-86B2-8C90FDE1A05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 xmlns:a16="http://schemas.microsoft.com/office/drawing/2014/main" id="{12C05506-42A1-49C0-9D87-081CCD9023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 xmlns:a16="http://schemas.microsoft.com/office/drawing/2014/main" id="{5B040558-A365-4CCE-92FA-5A48CD98F9C9}"/>
              </a:ext>
            </a:extLst>
          </p:cNvPr>
          <p:cNvSpPr>
            <a:spLocks noGrp="1"/>
          </p:cNvSpPr>
          <p:nvPr>
            <p:ph type="title"/>
          </p:nvPr>
        </p:nvSpPr>
        <p:spPr>
          <a:xfrm>
            <a:off x="581192" y="5264487"/>
            <a:ext cx="11029616" cy="718870"/>
          </a:xfrm>
        </p:spPr>
        <p:txBody>
          <a:bodyPr>
            <a:normAutofit/>
          </a:bodyPr>
          <a:lstStyle/>
          <a:p>
            <a:r>
              <a:rPr lang="en-US" dirty="0">
                <a:solidFill>
                  <a:srgbClr val="FFFEFF"/>
                </a:solidFill>
              </a:rPr>
              <a:t>Tech Requirements</a:t>
            </a:r>
          </a:p>
        </p:txBody>
      </p:sp>
      <p:graphicFrame>
        <p:nvGraphicFramePr>
          <p:cNvPr id="4" name="Content Placeholder 3" descr="icon SmartArt graphic">
            <a:extLst>
              <a:ext uri="{FF2B5EF4-FFF2-40B4-BE49-F238E27FC236}">
                <a16:creationId xmlns="" xmlns:a16="http://schemas.microsoft.com/office/drawing/2014/main" id="{81E592E1-99DF-4294-A2E9-EF46299BD3F4}"/>
              </a:ext>
            </a:extLst>
          </p:cNvPr>
          <p:cNvGraphicFramePr>
            <a:graphicFrameLocks noGrp="1"/>
          </p:cNvGraphicFramePr>
          <p:nvPr>
            <p:ph idx="1"/>
            <p:extLst>
              <p:ext uri="{D42A27DB-BD31-4B8C-83A1-F6EECF244321}">
                <p14:modId xmlns:p14="http://schemas.microsoft.com/office/powerpoint/2010/main" val="1917265676"/>
              </p:ext>
            </p:extLst>
          </p:nvPr>
        </p:nvGraphicFramePr>
        <p:xfrm>
          <a:off x="642938" y="858445"/>
          <a:ext cx="10906125" cy="3961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 xmlns:a16="http://schemas.microsoft.com/office/drawing/2014/main" id="{9AFC1391-AE49-4694-BED9-64F3DA87884D}"/>
              </a:ext>
            </a:extLst>
          </p:cNvPr>
          <p:cNvPicPr>
            <a:picLocks noChangeAspect="1"/>
          </p:cNvPicPr>
          <p:nvPr/>
        </p:nvPicPr>
        <p:blipFill>
          <a:blip r:embed="rId8"/>
          <a:stretch>
            <a:fillRect/>
          </a:stretch>
        </p:blipFill>
        <p:spPr>
          <a:xfrm>
            <a:off x="3681413" y="1190625"/>
            <a:ext cx="2182138" cy="2085976"/>
          </a:xfrm>
          <a:prstGeom prst="rect">
            <a:avLst/>
          </a:prstGeom>
        </p:spPr>
      </p:pic>
      <p:sp>
        <p:nvSpPr>
          <p:cNvPr id="6" name="TextBox 5">
            <a:extLst>
              <a:ext uri="{FF2B5EF4-FFF2-40B4-BE49-F238E27FC236}">
                <a16:creationId xmlns="" xmlns:a16="http://schemas.microsoft.com/office/drawing/2014/main" id="{4ABABDF5-ADEA-400B-895A-EC1AA88E1780}"/>
              </a:ext>
            </a:extLst>
          </p:cNvPr>
          <p:cNvSpPr txBox="1"/>
          <p:nvPr/>
        </p:nvSpPr>
        <p:spPr>
          <a:xfrm>
            <a:off x="3829050" y="3618306"/>
            <a:ext cx="2110701" cy="646331"/>
          </a:xfrm>
          <a:prstGeom prst="rect">
            <a:avLst/>
          </a:prstGeom>
          <a:noFill/>
        </p:spPr>
        <p:txBody>
          <a:bodyPr wrap="square" rtlCol="0">
            <a:spAutoFit/>
          </a:bodyPr>
          <a:lstStyle/>
          <a:p>
            <a:r>
              <a:rPr lang="en-IN" dirty="0"/>
              <a:t>Twitter open source library</a:t>
            </a:r>
          </a:p>
        </p:txBody>
      </p:sp>
    </p:spTree>
    <p:extLst>
      <p:ext uri="{BB962C8B-B14F-4D97-AF65-F5344CB8AC3E}">
        <p14:creationId xmlns:p14="http://schemas.microsoft.com/office/powerpoint/2010/main" val="1703342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 xmlns:a16="http://schemas.microsoft.com/office/drawing/2014/main" id="{4AE9D071-98CF-435C-BD2B-976514544DC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4" descr="Digital Numbers">
            <a:extLst>
              <a:ext uri="{FF2B5EF4-FFF2-40B4-BE49-F238E27FC236}">
                <a16:creationId xmlns=""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grpSp>
        <p:nvGrpSpPr>
          <p:cNvPr id="15" name="Group 14">
            <a:extLst>
              <a:ext uri="{FF2B5EF4-FFF2-40B4-BE49-F238E27FC236}">
                <a16:creationId xmlns="" xmlns:a16="http://schemas.microsoft.com/office/drawing/2014/main" id="{D619FC33-16ED-4246-9596-BEFEB55E4CF6}"/>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438067" y="457200"/>
            <a:ext cx="7507083" cy="5935132"/>
            <a:chOff x="438067" y="457200"/>
            <a:chExt cx="7507083" cy="5935132"/>
          </a:xfrm>
        </p:grpSpPr>
        <p:sp>
          <p:nvSpPr>
            <p:cNvPr id="16" name="Rectangle 15">
              <a:extLst>
                <a:ext uri="{FF2B5EF4-FFF2-40B4-BE49-F238E27FC236}">
                  <a16:creationId xmlns="" xmlns:a16="http://schemas.microsoft.com/office/drawing/2014/main" id="{2EEA80E1-F99F-4009-837F-2F72F8A5D58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 xmlns:a16="http://schemas.microsoft.com/office/drawing/2014/main" id="{0230AF9A-4641-4BD8-9F95-9607CD30403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 xmlns:a16="http://schemas.microsoft.com/office/drawing/2014/main" id="{8703D4EC-9389-41B6-B88B-B6FDC8CD333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 xmlns:a16="http://schemas.microsoft.com/office/drawing/2014/main" id="{7F2616EE-270D-4F4C-BA1F-2708D387B800}"/>
              </a:ext>
            </a:extLst>
          </p:cNvPr>
          <p:cNvSpPr>
            <a:spLocks noGrp="1"/>
          </p:cNvSpPr>
          <p:nvPr>
            <p:ph type="title"/>
          </p:nvPr>
        </p:nvSpPr>
        <p:spPr>
          <a:xfrm>
            <a:off x="584200" y="1006956"/>
            <a:ext cx="7213600" cy="1121871"/>
          </a:xfrm>
        </p:spPr>
        <p:txBody>
          <a:bodyPr anchor="ctr">
            <a:normAutofit/>
          </a:bodyPr>
          <a:lstStyle/>
          <a:p>
            <a:pPr algn="ctr"/>
            <a:r>
              <a:rPr lang="en-US" dirty="0"/>
              <a:t>Introduction </a:t>
            </a:r>
          </a:p>
        </p:txBody>
      </p:sp>
      <p:graphicFrame>
        <p:nvGraphicFramePr>
          <p:cNvPr id="6" name="Content Placeholder 5" descr="SmartArt">
            <a:extLst>
              <a:ext uri="{FF2B5EF4-FFF2-40B4-BE49-F238E27FC236}">
                <a16:creationId xmlns=""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2632523709"/>
              </p:ext>
            </p:extLst>
          </p:nvPr>
        </p:nvGraphicFramePr>
        <p:xfrm>
          <a:off x="771525" y="3495676"/>
          <a:ext cx="6802294" cy="22665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a:extLst>
              <a:ext uri="{FF2B5EF4-FFF2-40B4-BE49-F238E27FC236}">
                <a16:creationId xmlns="" xmlns:a16="http://schemas.microsoft.com/office/drawing/2014/main" id="{ADE7FA31-6AA5-4E72-BEA9-8B968246C0C4}"/>
              </a:ext>
            </a:extLst>
          </p:cNvPr>
          <p:cNvSpPr txBox="1"/>
          <p:nvPr/>
        </p:nvSpPr>
        <p:spPr>
          <a:xfrm>
            <a:off x="771525" y="1876425"/>
            <a:ext cx="6734175" cy="1477328"/>
          </a:xfrm>
          <a:prstGeom prst="rect">
            <a:avLst/>
          </a:prstGeom>
          <a:noFill/>
        </p:spPr>
        <p:txBody>
          <a:bodyPr wrap="square" rtlCol="0">
            <a:spAutoFit/>
          </a:bodyPr>
          <a:lstStyle/>
          <a:p>
            <a:r>
              <a:rPr lang="en-US" dirty="0">
                <a:solidFill>
                  <a:schemeClr val="bg1"/>
                </a:solidFill>
              </a:rPr>
              <a:t>The platform we work on, helps consumers live better financial lives through innovative products and services created for more than 1,200 financial institutions and FinTech companies, including 15 of the top 20 U.S. banks.</a:t>
            </a:r>
            <a:endParaRPr lang="en-IN" dirty="0">
              <a:solidFill>
                <a:schemeClr val="bg1"/>
              </a:solidFill>
            </a:endParaRPr>
          </a:p>
          <a:p>
            <a:r>
              <a:rPr lang="en-IN" dirty="0">
                <a:solidFill>
                  <a:schemeClr val="bg1"/>
                </a:solidFill>
              </a:rPr>
              <a:t>Below are some of the solution the platform/product provides.</a:t>
            </a:r>
          </a:p>
        </p:txBody>
      </p:sp>
    </p:spTree>
    <p:extLst>
      <p:ext uri="{BB962C8B-B14F-4D97-AF65-F5344CB8AC3E}">
        <p14:creationId xmlns:p14="http://schemas.microsoft.com/office/powerpoint/2010/main" val="4209322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14CEFD3-3362-4D6D-97DE-12FD044B3EA6}"/>
              </a:ext>
            </a:extLst>
          </p:cNvPr>
          <p:cNvSpPr>
            <a:spLocks noGrp="1"/>
          </p:cNvSpPr>
          <p:nvPr>
            <p:ph type="title"/>
          </p:nvPr>
        </p:nvSpPr>
        <p:spPr/>
        <p:txBody>
          <a:bodyPr/>
          <a:lstStyle/>
          <a:p>
            <a:r>
              <a:rPr lang="en-IN" dirty="0"/>
              <a:t>         Some Background… </a:t>
            </a:r>
          </a:p>
        </p:txBody>
      </p:sp>
      <p:sp>
        <p:nvSpPr>
          <p:cNvPr id="3" name="Content Placeholder 2">
            <a:extLst>
              <a:ext uri="{FF2B5EF4-FFF2-40B4-BE49-F238E27FC236}">
                <a16:creationId xmlns="" xmlns:a16="http://schemas.microsoft.com/office/drawing/2014/main" id="{CBA417B7-1757-410B-9DF4-87BA183B5F3A}"/>
              </a:ext>
            </a:extLst>
          </p:cNvPr>
          <p:cNvSpPr>
            <a:spLocks noGrp="1"/>
          </p:cNvSpPr>
          <p:nvPr>
            <p:ph idx="1"/>
          </p:nvPr>
        </p:nvSpPr>
        <p:spPr>
          <a:xfrm>
            <a:off x="438317" y="2047146"/>
            <a:ext cx="11029615" cy="3678303"/>
          </a:xfrm>
        </p:spPr>
        <p:txBody>
          <a:bodyPr>
            <a:normAutofit fontScale="92500" lnSpcReduction="20000"/>
          </a:bodyPr>
          <a:lstStyle/>
          <a:p>
            <a:r>
              <a:rPr lang="en-US" sz="2000" dirty="0">
                <a:solidFill>
                  <a:prstClr val="black">
                    <a:hueOff val="0"/>
                    <a:satOff val="0"/>
                    <a:lumOff val="0"/>
                    <a:alphaOff val="0"/>
                  </a:prstClr>
                </a:solidFill>
                <a:latin typeface="Gill Sans MT" panose="020B0502020104020203"/>
              </a:rPr>
              <a:t>Our  product  provides solution for – Data Aggregation, Account Verification, Transaction Data Enrichment, Financial </a:t>
            </a:r>
            <a:r>
              <a:rPr lang="en-US" sz="2000" dirty="0" smtClean="0">
                <a:solidFill>
                  <a:prstClr val="black">
                    <a:hueOff val="0"/>
                    <a:satOff val="0"/>
                    <a:lumOff val="0"/>
                    <a:alphaOff val="0"/>
                  </a:prstClr>
                </a:solidFill>
                <a:latin typeface="Gill Sans MT" panose="020B0502020104020203"/>
              </a:rPr>
              <a:t>Wellness, </a:t>
            </a:r>
            <a:r>
              <a:rPr lang="en-US" sz="2000" dirty="0">
                <a:solidFill>
                  <a:prstClr val="black">
                    <a:hueOff val="0"/>
                    <a:satOff val="0"/>
                    <a:lumOff val="0"/>
                    <a:alphaOff val="0"/>
                  </a:prstClr>
                </a:solidFill>
                <a:latin typeface="Gill Sans MT" panose="020B0502020104020203"/>
              </a:rPr>
              <a:t>Assets etc.</a:t>
            </a:r>
            <a:endParaRPr lang="en-IN" sz="2000" dirty="0">
              <a:solidFill>
                <a:prstClr val="black">
                  <a:hueOff val="0"/>
                  <a:satOff val="0"/>
                  <a:lumOff val="0"/>
                  <a:alphaOff val="0"/>
                </a:prstClr>
              </a:solidFill>
              <a:latin typeface="Gill Sans MT" panose="020B0502020104020203"/>
            </a:endParaRPr>
          </a:p>
          <a:p>
            <a:r>
              <a:rPr lang="en-US" sz="2000" dirty="0">
                <a:solidFill>
                  <a:prstClr val="black">
                    <a:hueOff val="0"/>
                    <a:satOff val="0"/>
                    <a:lumOff val="0"/>
                    <a:alphaOff val="0"/>
                  </a:prstClr>
                </a:solidFill>
                <a:latin typeface="Gill Sans MT" panose="020B0502020104020203"/>
              </a:rPr>
              <a:t>To achieve this we need to get the data on behalf of user from the accounts that user aggregates in the platform. It can be for a single user or millions of user belonging to a financial institute (ex: aggregating  all the data of Bank of America users, and providing analysis over that or using it for various other purposes.)</a:t>
            </a:r>
            <a:endParaRPr lang="en-IN" sz="2000" dirty="0">
              <a:solidFill>
                <a:prstClr val="black">
                  <a:hueOff val="0"/>
                  <a:satOff val="0"/>
                  <a:lumOff val="0"/>
                  <a:alphaOff val="0"/>
                </a:prstClr>
              </a:solidFill>
              <a:latin typeface="Gill Sans MT" panose="020B0502020104020203"/>
            </a:endParaRPr>
          </a:p>
          <a:p>
            <a:r>
              <a:rPr lang="en-US" sz="2000" dirty="0">
                <a:solidFill>
                  <a:prstClr val="black">
                    <a:hueOff val="0"/>
                    <a:satOff val="0"/>
                    <a:lumOff val="0"/>
                    <a:alphaOff val="0"/>
                  </a:prstClr>
                </a:solidFill>
                <a:latin typeface="Gill Sans MT" panose="020B0502020104020203"/>
              </a:rPr>
              <a:t>In order to keep the correct data we need to make sure its updated all the time. So we keep triggering the refresh for the accounts which is known “Refresh”. There can be 3 kind of refreshes</a:t>
            </a:r>
            <a:endParaRPr lang="en-IN" sz="2000" dirty="0">
              <a:solidFill>
                <a:prstClr val="black">
                  <a:hueOff val="0"/>
                  <a:satOff val="0"/>
                  <a:lumOff val="0"/>
                  <a:alphaOff val="0"/>
                </a:prstClr>
              </a:solidFill>
              <a:latin typeface="Gill Sans MT" panose="020B0502020104020203"/>
            </a:endParaRPr>
          </a:p>
          <a:p>
            <a:r>
              <a:rPr lang="en-US" sz="2000" dirty="0">
                <a:solidFill>
                  <a:prstClr val="black">
                    <a:hueOff val="0"/>
                    <a:satOff val="0"/>
                    <a:lumOff val="0"/>
                    <a:alphaOff val="0"/>
                  </a:prstClr>
                </a:solidFill>
                <a:latin typeface="Gill Sans MT" panose="020B0502020104020203"/>
              </a:rPr>
              <a:t>→ “Instant Refresh” – triggered by end user himself.</a:t>
            </a:r>
            <a:endParaRPr lang="en-IN" sz="2000" dirty="0">
              <a:solidFill>
                <a:prstClr val="black">
                  <a:hueOff val="0"/>
                  <a:satOff val="0"/>
                  <a:lumOff val="0"/>
                  <a:alphaOff val="0"/>
                </a:prstClr>
              </a:solidFill>
              <a:latin typeface="Gill Sans MT" panose="020B0502020104020203"/>
            </a:endParaRPr>
          </a:p>
          <a:p>
            <a:r>
              <a:rPr lang="en-US" sz="2000" dirty="0">
                <a:solidFill>
                  <a:prstClr val="black">
                    <a:hueOff val="0"/>
                    <a:satOff val="0"/>
                    <a:lumOff val="0"/>
                    <a:alphaOff val="0"/>
                  </a:prstClr>
                </a:solidFill>
                <a:latin typeface="Gill Sans MT" panose="020B0502020104020203"/>
              </a:rPr>
              <a:t>→ “Cache Refresh” – </a:t>
            </a:r>
            <a:r>
              <a:rPr lang="en-IN" sz="2000" dirty="0">
                <a:solidFill>
                  <a:prstClr val="black">
                    <a:hueOff val="0"/>
                    <a:satOff val="0"/>
                    <a:lumOff val="0"/>
                    <a:alphaOff val="0"/>
                  </a:prstClr>
                </a:solidFill>
                <a:latin typeface="Gill Sans MT" panose="020B0502020104020203"/>
              </a:rPr>
              <a:t>Scheduled Refresh</a:t>
            </a:r>
          </a:p>
          <a:p>
            <a:r>
              <a:rPr lang="en-US" sz="2000" dirty="0">
                <a:solidFill>
                  <a:prstClr val="black">
                    <a:hueOff val="0"/>
                    <a:satOff val="0"/>
                    <a:lumOff val="0"/>
                    <a:alphaOff val="0"/>
                  </a:prstClr>
                </a:solidFill>
                <a:latin typeface="Gill Sans MT" panose="020B0502020104020203"/>
              </a:rPr>
              <a:t>→ “Batch/Feed Refresh” – triggered by Financial Institutes/Cobrands in bulk</a:t>
            </a:r>
            <a:endParaRPr lang="en-IN" sz="2000" dirty="0">
              <a:solidFill>
                <a:prstClr val="black">
                  <a:hueOff val="0"/>
                  <a:satOff val="0"/>
                  <a:lumOff val="0"/>
                  <a:alphaOff val="0"/>
                </a:prstClr>
              </a:solidFill>
              <a:latin typeface="Gill Sans MT" panose="020B0502020104020203"/>
            </a:endParaRPr>
          </a:p>
        </p:txBody>
      </p:sp>
      <p:sp>
        <p:nvSpPr>
          <p:cNvPr id="4" name="TextBox 3">
            <a:extLst>
              <a:ext uri="{FF2B5EF4-FFF2-40B4-BE49-F238E27FC236}">
                <a16:creationId xmlns="" xmlns:a16="http://schemas.microsoft.com/office/drawing/2014/main" id="{AEA146C1-58BC-4573-9146-564109CF17FF}"/>
              </a:ext>
            </a:extLst>
          </p:cNvPr>
          <p:cNvSpPr txBox="1"/>
          <p:nvPr/>
        </p:nvSpPr>
        <p:spPr>
          <a:xfrm>
            <a:off x="581192" y="5944969"/>
            <a:ext cx="5762625" cy="646331"/>
          </a:xfrm>
          <a:prstGeom prst="rect">
            <a:avLst/>
          </a:prstGeom>
          <a:noFill/>
        </p:spPr>
        <p:txBody>
          <a:bodyPr wrap="square" rtlCol="0">
            <a:spAutoFit/>
          </a:bodyPr>
          <a:lstStyle/>
          <a:p>
            <a:r>
              <a:rPr lang="en-IN" sz="1200" dirty="0"/>
              <a:t>Financial Institutes(FIs) are the Institutes/Banks like </a:t>
            </a:r>
            <a:r>
              <a:rPr lang="en-IN" sz="1200" dirty="0" err="1"/>
              <a:t>BankOfAmerica</a:t>
            </a:r>
            <a:r>
              <a:rPr lang="en-IN" sz="1200" dirty="0"/>
              <a:t> which directly take our service.</a:t>
            </a:r>
          </a:p>
          <a:p>
            <a:r>
              <a:rPr lang="en-IN" sz="1200" dirty="0"/>
              <a:t>Cobrands : Apps which use our APIs to build there own product </a:t>
            </a:r>
          </a:p>
        </p:txBody>
      </p:sp>
      <p:pic>
        <p:nvPicPr>
          <p:cNvPr id="6" name="Graphic 5" descr="Brontosaurus">
            <a:extLst>
              <a:ext uri="{FF2B5EF4-FFF2-40B4-BE49-F238E27FC236}">
                <a16:creationId xmlns="" xmlns:a16="http://schemas.microsoft.com/office/drawing/2014/main" id="{F4811C78-D8B9-4D2C-8E59-00E57CF19586}"/>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514516" y="801556"/>
            <a:ext cx="914400" cy="914400"/>
          </a:xfrm>
          <a:prstGeom prst="rect">
            <a:avLst/>
          </a:prstGeom>
        </p:spPr>
      </p:pic>
      <p:pic>
        <p:nvPicPr>
          <p:cNvPr id="8" name="Graphic 7" descr="Professor">
            <a:extLst>
              <a:ext uri="{FF2B5EF4-FFF2-40B4-BE49-F238E27FC236}">
                <a16:creationId xmlns="" xmlns:a16="http://schemas.microsoft.com/office/drawing/2014/main" id="{083E5B02-0579-4AA6-A581-4ED1B50A091B}"/>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0696408" y="801556"/>
            <a:ext cx="914400" cy="914400"/>
          </a:xfrm>
          <a:prstGeom prst="rect">
            <a:avLst/>
          </a:prstGeom>
        </p:spPr>
      </p:pic>
    </p:spTree>
    <p:extLst>
      <p:ext uri="{BB962C8B-B14F-4D97-AF65-F5344CB8AC3E}">
        <p14:creationId xmlns:p14="http://schemas.microsoft.com/office/powerpoint/2010/main" val="1124965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72E17F4-BFA6-4C31-BFAE-327206BB71BA}"/>
              </a:ext>
            </a:extLst>
          </p:cNvPr>
          <p:cNvSpPr>
            <a:spLocks noGrp="1"/>
          </p:cNvSpPr>
          <p:nvPr>
            <p:ph type="title"/>
          </p:nvPr>
        </p:nvSpPr>
        <p:spPr/>
        <p:txBody>
          <a:bodyPr/>
          <a:lstStyle/>
          <a:p>
            <a:r>
              <a:rPr lang="en-IN" dirty="0"/>
              <a:t>The </a:t>
            </a:r>
            <a:r>
              <a:rPr lang="en-IN" sz="6000" dirty="0"/>
              <a:t>BIG</a:t>
            </a:r>
            <a:r>
              <a:rPr lang="en-IN" dirty="0"/>
              <a:t> Metrics </a:t>
            </a:r>
          </a:p>
        </p:txBody>
      </p:sp>
      <p:sp>
        <p:nvSpPr>
          <p:cNvPr id="3" name="Content Placeholder 2">
            <a:extLst>
              <a:ext uri="{FF2B5EF4-FFF2-40B4-BE49-F238E27FC236}">
                <a16:creationId xmlns="" xmlns:a16="http://schemas.microsoft.com/office/drawing/2014/main" id="{A72F76EB-3262-4EBE-A326-051E23BE7EF0}"/>
              </a:ext>
            </a:extLst>
          </p:cNvPr>
          <p:cNvSpPr>
            <a:spLocks noGrp="1"/>
          </p:cNvSpPr>
          <p:nvPr>
            <p:ph idx="1"/>
          </p:nvPr>
        </p:nvSpPr>
        <p:spPr>
          <a:xfrm>
            <a:off x="481178" y="1894747"/>
            <a:ext cx="11029615" cy="2601054"/>
          </a:xfrm>
        </p:spPr>
        <p:txBody>
          <a:bodyPr/>
          <a:lstStyle/>
          <a:p>
            <a:r>
              <a:rPr lang="en-US" sz="1900" dirty="0">
                <a:solidFill>
                  <a:prstClr val="black">
                    <a:hueOff val="0"/>
                    <a:satOff val="0"/>
                    <a:lumOff val="0"/>
                    <a:alphaOff val="0"/>
                  </a:prstClr>
                </a:solidFill>
                <a:latin typeface="Gill Sans MT" panose="020B0502020104020203"/>
              </a:rPr>
              <a:t>Refresh Metrics tells the status of the refreshes and is used across as standard to check the performance. AND its directly related to Billing as well. For ex : US Locale has an average success rate of 95%. This is for approximately 4.5Lacs refreshes triggered per hour. Below is the snapshot of Xero cobrand which uses this metrics and shares update to their customers or show their health status.</a:t>
            </a:r>
          </a:p>
          <a:p>
            <a:pPr marL="324000" lvl="1" indent="0">
              <a:buNone/>
            </a:pPr>
            <a:endParaRPr lang="en-IN" sz="1700" dirty="0">
              <a:solidFill>
                <a:prstClr val="black">
                  <a:hueOff val="0"/>
                  <a:satOff val="0"/>
                  <a:lumOff val="0"/>
                  <a:alphaOff val="0"/>
                </a:prstClr>
              </a:solidFill>
              <a:latin typeface="Gill Sans MT" panose="020B0502020104020203"/>
            </a:endParaRPr>
          </a:p>
          <a:p>
            <a:endParaRPr lang="en-IN" dirty="0"/>
          </a:p>
        </p:txBody>
      </p:sp>
      <p:pic>
        <p:nvPicPr>
          <p:cNvPr id="5" name="Picture 4">
            <a:extLst>
              <a:ext uri="{FF2B5EF4-FFF2-40B4-BE49-F238E27FC236}">
                <a16:creationId xmlns="" xmlns:a16="http://schemas.microsoft.com/office/drawing/2014/main" id="{7188F3C1-91B1-4014-B90E-6EC40BB8C965}"/>
              </a:ext>
            </a:extLst>
          </p:cNvPr>
          <p:cNvPicPr>
            <a:picLocks noChangeAspect="1"/>
          </p:cNvPicPr>
          <p:nvPr/>
        </p:nvPicPr>
        <p:blipFill>
          <a:blip r:embed="rId2"/>
          <a:stretch>
            <a:fillRect/>
          </a:stretch>
        </p:blipFill>
        <p:spPr>
          <a:xfrm>
            <a:off x="2228849" y="3552825"/>
            <a:ext cx="7534275" cy="3047999"/>
          </a:xfrm>
          <a:prstGeom prst="rect">
            <a:avLst/>
          </a:prstGeom>
          <a:ln>
            <a:solidFill>
              <a:schemeClr val="accent1">
                <a:lumMod val="75000"/>
              </a:schemeClr>
            </a:solidFill>
          </a:ln>
        </p:spPr>
      </p:pic>
      <mc:AlternateContent xmlns:mc="http://schemas.openxmlformats.org/markup-compatibility/2006">
        <mc:Choice xmlns="" xmlns:am3d="http://schemas.microsoft.com/office/drawing/2017/model3d" Requires="am3d">
          <p:graphicFrame>
            <p:nvGraphicFramePr>
              <p:cNvPr id="6" name="3D Model 5" descr="Gold coins">
                <a:extLst>
                  <a:ext uri="{FF2B5EF4-FFF2-40B4-BE49-F238E27FC236}">
                    <a16:creationId xmlns:a16="http://schemas.microsoft.com/office/drawing/2014/main" id="{E0EFB7CE-4747-4FE8-93C6-27E2893BE020}"/>
                  </a:ext>
                </a:extLst>
              </p:cNvPr>
              <p:cNvGraphicFramePr>
                <a:graphicFrameLocks noChangeAspect="1"/>
              </p:cNvGraphicFramePr>
              <p:nvPr>
                <p:extLst>
                  <p:ext uri="{D42A27DB-BD31-4B8C-83A1-F6EECF244321}">
                    <p14:modId xmlns:p14="http://schemas.microsoft.com/office/powerpoint/2010/main" val="347894542"/>
                  </p:ext>
                </p:extLst>
              </p:nvPr>
            </p:nvGraphicFramePr>
            <p:xfrm>
              <a:off x="9434915" y="594742"/>
              <a:ext cx="2471336" cy="1542440"/>
            </p:xfrm>
            <a:graphic>
              <a:graphicData uri="http://schemas.microsoft.com/office/drawing/2017/model3d">
                <am3d:model3d r:embed="rId3">
                  <am3d:spPr>
                    <a:xfrm>
                      <a:off x="0" y="0"/>
                      <a:ext cx="2471336" cy="1542440"/>
                    </a:xfrm>
                    <a:prstGeom prst="rect">
                      <a:avLst/>
                    </a:prstGeom>
                  </am3d:spPr>
                  <am3d:camera>
                    <am3d:pos x="0" y="0" z="66316102"/>
                    <am3d:up dx="0" dy="36000000" dz="0"/>
                    <am3d:lookAt x="0" y="0" z="0"/>
                    <am3d:perspective fov="2700000"/>
                  </am3d:camera>
                  <am3d:trans>
                    <am3d:meterPerModelUnit n="173461" d="1000000"/>
                    <am3d:preTrans dx="723681" dy="-10108787" dz="6133181"/>
                    <am3d:scale>
                      <am3d:sx n="1000000" d="1000000"/>
                      <am3d:sy n="1000000" d="1000000"/>
                      <am3d:sz n="1000000" d="1000000"/>
                    </am3d:scale>
                    <am3d:rot/>
                    <am3d:postTrans dx="0" dy="0" dz="0"/>
                  </am3d:trans>
                  <am3d:raster rName="Office3DRenderer" rVer="16.0.8326">
                    <am3d:blip r:embed="rId4"/>
                  </am3d:raster>
                  <am3d:objViewport viewportSz="324755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Gold coins">
                <a:extLst>
                  <a:ext uri="{FF2B5EF4-FFF2-40B4-BE49-F238E27FC236}">
                    <a16:creationId xmlns="" xmlns:a16="http://schemas.microsoft.com/office/drawing/2014/main" id="{E0EFB7CE-4747-4FE8-93C6-27E2893BE020}"/>
                  </a:ext>
                </a:extLst>
              </p:cNvPr>
              <p:cNvPicPr>
                <a:picLocks noGrp="1" noRot="1" noChangeAspect="1" noMove="1" noResize="1" noEditPoints="1" noAdjustHandles="1" noChangeArrowheads="1" noChangeShapeType="1" noCrop="1"/>
              </p:cNvPicPr>
              <p:nvPr/>
            </p:nvPicPr>
            <p:blipFill>
              <a:blip r:embed="rId5"/>
              <a:stretch>
                <a:fillRect/>
              </a:stretch>
            </p:blipFill>
            <p:spPr>
              <a:xfrm>
                <a:off x="9434915" y="594742"/>
                <a:ext cx="2471336" cy="1542440"/>
              </a:xfrm>
              <a:prstGeom prst="rect">
                <a:avLst/>
              </a:prstGeom>
            </p:spPr>
          </p:pic>
        </mc:Fallback>
      </mc:AlternateContent>
    </p:spTree>
    <p:extLst>
      <p:ext uri="{BB962C8B-B14F-4D97-AF65-F5344CB8AC3E}">
        <p14:creationId xmlns:p14="http://schemas.microsoft.com/office/powerpoint/2010/main" val="3770086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6219BB6-53A8-477D-ABD2-5CFC14EE96A1}"/>
              </a:ext>
            </a:extLst>
          </p:cNvPr>
          <p:cNvSpPr>
            <a:spLocks noGrp="1"/>
          </p:cNvSpPr>
          <p:nvPr>
            <p:ph type="title"/>
          </p:nvPr>
        </p:nvSpPr>
        <p:spPr/>
        <p:txBody>
          <a:bodyPr/>
          <a:lstStyle/>
          <a:p>
            <a:r>
              <a:rPr lang="en-IN" dirty="0"/>
              <a:t> Problem </a:t>
            </a:r>
            <a:r>
              <a:rPr lang="en-IN" dirty="0" smtClean="0"/>
              <a:t>statement</a:t>
            </a:r>
            <a:endParaRPr lang="en-IN" dirty="0"/>
          </a:p>
        </p:txBody>
      </p:sp>
      <p:sp>
        <p:nvSpPr>
          <p:cNvPr id="3" name="Content Placeholder 2">
            <a:extLst>
              <a:ext uri="{FF2B5EF4-FFF2-40B4-BE49-F238E27FC236}">
                <a16:creationId xmlns="" xmlns:a16="http://schemas.microsoft.com/office/drawing/2014/main" id="{44816C98-FBAD-40AE-AB35-C6462D03F2F4}"/>
              </a:ext>
            </a:extLst>
          </p:cNvPr>
          <p:cNvSpPr>
            <a:spLocks noGrp="1"/>
          </p:cNvSpPr>
          <p:nvPr>
            <p:ph idx="1"/>
          </p:nvPr>
        </p:nvSpPr>
        <p:spPr/>
        <p:style>
          <a:lnRef idx="0">
            <a:schemeClr val="accent1"/>
          </a:lnRef>
          <a:fillRef idx="3">
            <a:schemeClr val="accent1"/>
          </a:fillRef>
          <a:effectRef idx="3">
            <a:schemeClr val="accent1"/>
          </a:effectRef>
          <a:fontRef idx="minor">
            <a:schemeClr val="lt1"/>
          </a:fontRef>
        </p:style>
        <p:txBody>
          <a:bodyPr/>
          <a:lstStyle/>
          <a:p>
            <a:r>
              <a:rPr lang="en-US" sz="1900" dirty="0">
                <a:solidFill>
                  <a:schemeClr val="bg1"/>
                </a:solidFill>
                <a:latin typeface="Gill Sans MT" panose="020B0502020104020203"/>
              </a:rPr>
              <a:t>The metrics is directly impacted by the Banks health. For example if National Bank of Australia is down due to scheduled maintenance activity or due to some technical issue, requests would start to fail for us as well.</a:t>
            </a:r>
          </a:p>
          <a:p>
            <a:r>
              <a:rPr lang="en-US" sz="2400" dirty="0">
                <a:solidFill>
                  <a:schemeClr val="bg1"/>
                </a:solidFill>
                <a:latin typeface="Gill Sans MT" panose="020B0502020104020203"/>
              </a:rPr>
              <a:t>Impact</a:t>
            </a:r>
            <a:r>
              <a:rPr lang="en-US" sz="1900" dirty="0">
                <a:solidFill>
                  <a:schemeClr val="bg1"/>
                </a:solidFill>
                <a:latin typeface="Gill Sans MT" panose="020B0502020104020203"/>
              </a:rPr>
              <a:t> : It Causes the requests to fails impacting up to 20000 refreshes per hour which is a real bad customer experience.</a:t>
            </a:r>
          </a:p>
          <a:p>
            <a:r>
              <a:rPr lang="en-US" sz="2400" dirty="0">
                <a:solidFill>
                  <a:schemeClr val="bg1"/>
                </a:solidFill>
                <a:latin typeface="Gill Sans MT" panose="020B0502020104020203"/>
              </a:rPr>
              <a:t>Challenge</a:t>
            </a:r>
            <a:r>
              <a:rPr lang="en-US" sz="1900" dirty="0">
                <a:solidFill>
                  <a:schemeClr val="bg1"/>
                </a:solidFill>
                <a:latin typeface="Gill Sans MT" panose="020B0502020104020203"/>
              </a:rPr>
              <a:t> : </a:t>
            </a:r>
            <a:r>
              <a:rPr lang="en-US" dirty="0"/>
              <a:t>We cannot modify the refresh cycle (</a:t>
            </a:r>
            <a:r>
              <a:rPr lang="en-US" b="1" dirty="0"/>
              <a:t>it would mean, changing with the core design</a:t>
            </a:r>
            <a:r>
              <a:rPr lang="en-US" dirty="0"/>
              <a:t>) but we can stop triggering the refresh request for certain duration. This duration would be hereby called as “maintenance window” which is nothing but pausing the refresh cycle till the duration maintenance window is applied .</a:t>
            </a:r>
            <a:endParaRPr lang="en-IN" dirty="0"/>
          </a:p>
          <a:p>
            <a:endParaRPr lang="en-IN" sz="1900" dirty="0">
              <a:solidFill>
                <a:schemeClr val="bg1"/>
              </a:solidFill>
              <a:latin typeface="Gill Sans MT" panose="020B0502020104020203"/>
            </a:endParaRPr>
          </a:p>
        </p:txBody>
      </p:sp>
      <mc:AlternateContent xmlns:mc="http://schemas.openxmlformats.org/markup-compatibility/2006">
        <mc:Choice xmlns="" xmlns:am3d="http://schemas.microsoft.com/office/drawing/2017/model3d" Requires="am3d">
          <p:graphicFrame>
            <p:nvGraphicFramePr>
              <p:cNvPr id="4" name="3D Model 3" descr="Eyes - Surprise">
                <a:extLst>
                  <a:ext uri="{FF2B5EF4-FFF2-40B4-BE49-F238E27FC236}">
                    <a16:creationId xmlns:a16="http://schemas.microsoft.com/office/drawing/2014/main" id="{02E85F50-E81E-450A-9C1D-D0A978B0AC89}"/>
                  </a:ext>
                </a:extLst>
              </p:cNvPr>
              <p:cNvGraphicFramePr>
                <a:graphicFrameLocks noChangeAspect="1"/>
              </p:cNvGraphicFramePr>
              <p:nvPr>
                <p:extLst>
                  <p:ext uri="{D42A27DB-BD31-4B8C-83A1-F6EECF244321}">
                    <p14:modId xmlns:p14="http://schemas.microsoft.com/office/powerpoint/2010/main" val="3845214725"/>
                  </p:ext>
                </p:extLst>
              </p:nvPr>
            </p:nvGraphicFramePr>
            <p:xfrm>
              <a:off x="7410538" y="508120"/>
              <a:ext cx="3614978" cy="2121898"/>
            </p:xfrm>
            <a:graphic>
              <a:graphicData uri="http://schemas.microsoft.com/office/drawing/2017/model3d">
                <am3d:model3d r:embed="rId2">
                  <am3d:spPr>
                    <a:xfrm>
                      <a:off x="0" y="0"/>
                      <a:ext cx="3614978" cy="2121898"/>
                    </a:xfrm>
                    <a:prstGeom prst="rect">
                      <a:avLst/>
                    </a:prstGeom>
                  </am3d:spPr>
                  <am3d:camera>
                    <am3d:pos x="0" y="0" z="54589948"/>
                    <am3d:up dx="0" dy="36000000" dz="0"/>
                    <am3d:lookAt x="0" y="0" z="0"/>
                    <am3d:perspective fov="2700000"/>
                  </am3d:camera>
                  <am3d:trans>
                    <am3d:meterPerModelUnit n="2638394" d="1000000"/>
                    <am3d:preTrans dx="-82030" dy="-110215693" dz="-25245148"/>
                    <am3d:scale>
                      <am3d:sx n="1000000" d="1000000"/>
                      <am3d:sy n="1000000" d="1000000"/>
                      <am3d:sz n="1000000" d="1000000"/>
                    </am3d:scale>
                    <am3d:rot/>
                    <am3d:postTrans dx="0" dy="0" dz="0"/>
                  </am3d:trans>
                  <am3d:raster rName="Office3DRenderer" rVer="16.0.8326">
                    <am3d:blip r:embed="rId3"/>
                  </am3d:raster>
                  <am3d:objViewport viewportSz="458111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Eyes - Surprise">
                <a:extLst>
                  <a:ext uri="{FF2B5EF4-FFF2-40B4-BE49-F238E27FC236}">
                    <a16:creationId xmlns="" xmlns:a16="http://schemas.microsoft.com/office/drawing/2014/main" id="{02E85F50-E81E-450A-9C1D-D0A978B0AC89}"/>
                  </a:ext>
                </a:extLst>
              </p:cNvPr>
              <p:cNvPicPr>
                <a:picLocks noGrp="1" noRot="1" noChangeAspect="1" noMove="1" noResize="1" noEditPoints="1" noAdjustHandles="1" noChangeArrowheads="1" noChangeShapeType="1" noCrop="1"/>
              </p:cNvPicPr>
              <p:nvPr/>
            </p:nvPicPr>
            <p:blipFill>
              <a:blip r:embed="rId4"/>
              <a:stretch>
                <a:fillRect/>
              </a:stretch>
            </p:blipFill>
            <p:spPr>
              <a:xfrm>
                <a:off x="7410538" y="508120"/>
                <a:ext cx="3614978" cy="2121898"/>
              </a:xfrm>
              <a:prstGeom prst="rect">
                <a:avLst/>
              </a:prstGeom>
            </p:spPr>
          </p:pic>
        </mc:Fallback>
      </mc:AlternateContent>
    </p:spTree>
    <p:extLst>
      <p:ext uri="{BB962C8B-B14F-4D97-AF65-F5344CB8AC3E}">
        <p14:creationId xmlns:p14="http://schemas.microsoft.com/office/powerpoint/2010/main" val="3393639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FCBA4C-1612-4FA1-9E43-4929296A8139}"/>
              </a:ext>
            </a:extLst>
          </p:cNvPr>
          <p:cNvSpPr>
            <a:spLocks noGrp="1"/>
          </p:cNvSpPr>
          <p:nvPr>
            <p:ph type="title"/>
          </p:nvPr>
        </p:nvSpPr>
        <p:spPr/>
        <p:txBody>
          <a:bodyPr>
            <a:normAutofit/>
          </a:bodyPr>
          <a:lstStyle/>
          <a:p>
            <a:r>
              <a:rPr lang="en-IN" dirty="0"/>
              <a:t>Use case &amp; Approach</a:t>
            </a:r>
          </a:p>
        </p:txBody>
      </p:sp>
      <p:sp>
        <p:nvSpPr>
          <p:cNvPr id="3" name="Content Placeholder 2">
            <a:extLst>
              <a:ext uri="{FF2B5EF4-FFF2-40B4-BE49-F238E27FC236}">
                <a16:creationId xmlns="" xmlns:a16="http://schemas.microsoft.com/office/drawing/2014/main" id="{82DB964A-4A1F-4BB0-98C6-3F1D598D1D45}"/>
              </a:ext>
            </a:extLst>
          </p:cNvPr>
          <p:cNvSpPr>
            <a:spLocks noGrp="1"/>
          </p:cNvSpPr>
          <p:nvPr>
            <p:ph idx="1"/>
          </p:nvPr>
        </p:nvSpPr>
        <p:spPr/>
        <p:txBody>
          <a:bodyPr>
            <a:normAutofit/>
          </a:bodyPr>
          <a:lstStyle/>
          <a:p>
            <a:r>
              <a:rPr lang="en-US" sz="2000" u="sng" dirty="0">
                <a:solidFill>
                  <a:schemeClr val="tx1"/>
                </a:solidFill>
              </a:rPr>
              <a:t>Use-Case</a:t>
            </a:r>
            <a:r>
              <a:rPr lang="en-US" u="sng" dirty="0">
                <a:solidFill>
                  <a:schemeClr val="tx1"/>
                </a:solidFill>
              </a:rPr>
              <a:t> </a:t>
            </a:r>
            <a:r>
              <a:rPr lang="en-US" dirty="0">
                <a:solidFill>
                  <a:schemeClr val="tx1"/>
                </a:solidFill>
              </a:rPr>
              <a:t>: To be notified of the failures for sites without manually checking the stats or taking reactive measures post failures.</a:t>
            </a:r>
          </a:p>
          <a:p>
            <a:r>
              <a:rPr lang="en-US" sz="2400" u="sng" dirty="0">
                <a:solidFill>
                  <a:schemeClr val="tx1"/>
                </a:solidFill>
              </a:rPr>
              <a:t>Solution</a:t>
            </a:r>
            <a:r>
              <a:rPr lang="en-US" sz="2400" dirty="0">
                <a:solidFill>
                  <a:schemeClr val="tx1"/>
                </a:solidFill>
              </a:rPr>
              <a:t> :</a:t>
            </a:r>
            <a:endParaRPr lang="en-IN" sz="2400" dirty="0">
              <a:solidFill>
                <a:schemeClr val="tx1"/>
              </a:solidFill>
            </a:endParaRPr>
          </a:p>
          <a:p>
            <a:pPr lvl="0">
              <a:buFont typeface="Wingdings" panose="05000000000000000000" pitchFamily="2" charset="2"/>
              <a:buChar char="Ø"/>
            </a:pPr>
            <a:r>
              <a:rPr lang="en-US" b="1" u="sng" dirty="0"/>
              <a:t>Web Crawler  </a:t>
            </a:r>
            <a:r>
              <a:rPr lang="en-US" dirty="0"/>
              <a:t>We can run a continuous scheduler to go through the  news feed of banks like there official twitter/ </a:t>
            </a:r>
            <a:r>
              <a:rPr lang="en-US" dirty="0" smtClean="0"/>
              <a:t>Facebook </a:t>
            </a:r>
            <a:r>
              <a:rPr lang="en-US" dirty="0"/>
              <a:t>accounts and look for words like “maintenance”, ”troubleshoot”, ”inconvenience”, ”site down”.</a:t>
            </a:r>
            <a:endParaRPr lang="en-IN" dirty="0"/>
          </a:p>
          <a:p>
            <a:pPr lvl="0">
              <a:buFont typeface="Wingdings" panose="05000000000000000000" pitchFamily="2" charset="2"/>
              <a:buChar char="Ø"/>
            </a:pPr>
            <a:r>
              <a:rPr lang="en-US" b="1" u="sng" dirty="0"/>
              <a:t>Notification </a:t>
            </a:r>
            <a:r>
              <a:rPr lang="en-US" dirty="0"/>
              <a:t>Once these keywords are found, fire alert/notification mails to the stakeholders and to </a:t>
            </a:r>
            <a:r>
              <a:rPr lang="en-US" dirty="0" smtClean="0"/>
              <a:t>apply</a:t>
            </a:r>
            <a:r>
              <a:rPr lang="en-IN" dirty="0"/>
              <a:t> </a:t>
            </a:r>
            <a:r>
              <a:rPr lang="en-US" dirty="0" smtClean="0"/>
              <a:t>the </a:t>
            </a:r>
            <a:r>
              <a:rPr lang="en-US" dirty="0"/>
              <a:t>window to stop the refreshes.</a:t>
            </a:r>
            <a:endParaRPr lang="en-IN" dirty="0"/>
          </a:p>
          <a:p>
            <a:pPr lvl="0">
              <a:buFont typeface="Wingdings" panose="05000000000000000000" pitchFamily="2" charset="2"/>
              <a:buChar char="Ø"/>
            </a:pPr>
            <a:r>
              <a:rPr lang="en-US" b="1" u="sng" dirty="0"/>
              <a:t>Exposing Services</a:t>
            </a:r>
            <a:r>
              <a:rPr lang="en-US" dirty="0"/>
              <a:t> for other products(created specifically to meet the Target case study exercise).</a:t>
            </a:r>
            <a:endParaRPr lang="en-IN" dirty="0"/>
          </a:p>
          <a:p>
            <a:endParaRPr lang="en-US" dirty="0">
              <a:solidFill>
                <a:schemeClr val="tx1"/>
              </a:solidFill>
            </a:endParaRPr>
          </a:p>
          <a:p>
            <a:endParaRPr lang="en-IN" dirty="0">
              <a:solidFill>
                <a:schemeClr val="tx1"/>
              </a:solidFill>
            </a:endParaRPr>
          </a:p>
        </p:txBody>
      </p:sp>
      <mc:AlternateContent xmlns:mc="http://schemas.openxmlformats.org/markup-compatibility/2006">
        <mc:Choice xmlns="" xmlns:am3d="http://schemas.microsoft.com/office/drawing/2017/model3d" Requires="am3d">
          <p:graphicFrame>
            <p:nvGraphicFramePr>
              <p:cNvPr id="6" name="3D Model 5" descr="Head With Gears">
                <a:extLst>
                  <a:ext uri="{FF2B5EF4-FFF2-40B4-BE49-F238E27FC236}">
                    <a16:creationId xmlns:a16="http://schemas.microsoft.com/office/drawing/2014/main" id="{69AC6578-6BDB-448D-9A43-4A72A7260A8D}"/>
                  </a:ext>
                </a:extLst>
              </p:cNvPr>
              <p:cNvGraphicFramePr>
                <a:graphicFrameLocks noChangeAspect="1"/>
              </p:cNvGraphicFramePr>
              <p:nvPr>
                <p:extLst>
                  <p:ext uri="{D42A27DB-BD31-4B8C-83A1-F6EECF244321}">
                    <p14:modId xmlns:p14="http://schemas.microsoft.com/office/powerpoint/2010/main" val="2075350003"/>
                  </p:ext>
                </p:extLst>
              </p:nvPr>
            </p:nvGraphicFramePr>
            <p:xfrm>
              <a:off x="10328734" y="572671"/>
              <a:ext cx="1415591" cy="1607825"/>
            </p:xfrm>
            <a:graphic>
              <a:graphicData uri="http://schemas.microsoft.com/office/drawing/2017/model3d">
                <am3d:model3d r:embed="rId2">
                  <am3d:spPr>
                    <a:xfrm>
                      <a:off x="0" y="0"/>
                      <a:ext cx="1415591" cy="1607825"/>
                    </a:xfrm>
                    <a:prstGeom prst="rect">
                      <a:avLst/>
                    </a:prstGeom>
                  </am3d:spPr>
                  <am3d:camera>
                    <am3d:pos x="0" y="0" z="62689370"/>
                    <am3d:up dx="0" dy="36000000" dz="0"/>
                    <am3d:lookAt x="0" y="0" z="0"/>
                    <am3d:perspective fov="2700000"/>
                  </am3d:camera>
                  <am3d:trans>
                    <am3d:meterPerModelUnit n="119171" d="1000000"/>
                    <am3d:preTrans dx="-164765" dy="-18081215" dz="-21786"/>
                    <am3d:scale>
                      <am3d:sx n="1000000" d="1000000"/>
                      <am3d:sy n="1000000" d="1000000"/>
                      <am3d:sz n="1000000" d="1000000"/>
                    </am3d:scale>
                    <am3d:rot/>
                    <am3d:postTrans dx="0" dy="0" dz="0"/>
                  </am3d:trans>
                  <am3d:raster rName="Office3DRenderer" rVer="16.0.8326">
                    <am3d:blip r:embed="rId3"/>
                  </am3d:raster>
                  <am3d:objViewport viewportSz="22969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Head With Gears">
                <a:extLst>
                  <a:ext uri="{FF2B5EF4-FFF2-40B4-BE49-F238E27FC236}">
                    <a16:creationId xmlns="" xmlns:a16="http://schemas.microsoft.com/office/drawing/2014/main" id="{69AC6578-6BDB-448D-9A43-4A72A7260A8D}"/>
                  </a:ext>
                </a:extLst>
              </p:cNvPr>
              <p:cNvPicPr>
                <a:picLocks noGrp="1" noRot="1" noChangeAspect="1" noMove="1" noResize="1" noEditPoints="1" noAdjustHandles="1" noChangeArrowheads="1" noChangeShapeType="1" noCrop="1"/>
              </p:cNvPicPr>
              <p:nvPr/>
            </p:nvPicPr>
            <p:blipFill>
              <a:blip r:embed="rId4"/>
              <a:stretch>
                <a:fillRect/>
              </a:stretch>
            </p:blipFill>
            <p:spPr>
              <a:xfrm>
                <a:off x="10328734" y="572671"/>
                <a:ext cx="1415591" cy="1607825"/>
              </a:xfrm>
              <a:prstGeom prst="rect">
                <a:avLst/>
              </a:prstGeom>
            </p:spPr>
          </p:pic>
        </mc:Fallback>
      </mc:AlternateContent>
    </p:spTree>
    <p:extLst>
      <p:ext uri="{BB962C8B-B14F-4D97-AF65-F5344CB8AC3E}">
        <p14:creationId xmlns:p14="http://schemas.microsoft.com/office/powerpoint/2010/main" val="491292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128F601-98BA-4449-A737-20E11B50894D}"/>
              </a:ext>
            </a:extLst>
          </p:cNvPr>
          <p:cNvSpPr>
            <a:spLocks noGrp="1"/>
          </p:cNvSpPr>
          <p:nvPr>
            <p:ph type="title"/>
          </p:nvPr>
        </p:nvSpPr>
        <p:spPr/>
        <p:txBody>
          <a:bodyPr/>
          <a:lstStyle/>
          <a:p>
            <a:r>
              <a:rPr lang="en-IN" dirty="0"/>
              <a:t>Project Details	</a:t>
            </a:r>
          </a:p>
        </p:txBody>
      </p:sp>
      <p:sp>
        <p:nvSpPr>
          <p:cNvPr id="3" name="Content Placeholder 2">
            <a:extLst>
              <a:ext uri="{FF2B5EF4-FFF2-40B4-BE49-F238E27FC236}">
                <a16:creationId xmlns="" xmlns:a16="http://schemas.microsoft.com/office/drawing/2014/main" id="{9610E71A-DE30-4DEE-B66C-199001AC6288}"/>
              </a:ext>
            </a:extLst>
          </p:cNvPr>
          <p:cNvSpPr>
            <a:spLocks noGrp="1"/>
          </p:cNvSpPr>
          <p:nvPr>
            <p:ph idx="1"/>
          </p:nvPr>
        </p:nvSpPr>
        <p:spPr>
          <a:xfrm>
            <a:off x="581192" y="2561496"/>
            <a:ext cx="11029615" cy="3678303"/>
          </a:xfrm>
        </p:spPr>
        <p:txBody>
          <a:bodyPr>
            <a:normAutofit fontScale="77500" lnSpcReduction="20000"/>
          </a:bodyPr>
          <a:lstStyle/>
          <a:p>
            <a:r>
              <a:rPr lang="en-IN" dirty="0"/>
              <a:t>Shared application is an independent standalone web application which uses the  APIs exposed by Twitter to gather any information regarding banks health.</a:t>
            </a:r>
          </a:p>
          <a:p>
            <a:r>
              <a:rPr lang="en-IN" dirty="0"/>
              <a:t>It’s a simple webapp maven project with below flow:</a:t>
            </a:r>
          </a:p>
          <a:p>
            <a:pPr>
              <a:buFont typeface="Wingdings" panose="05000000000000000000" pitchFamily="2" charset="2"/>
              <a:buChar char="Ø"/>
            </a:pPr>
            <a:r>
              <a:rPr lang="en-IN" dirty="0" err="1" smtClean="0"/>
              <a:t>Cron</a:t>
            </a:r>
            <a:r>
              <a:rPr lang="en-IN" dirty="0" smtClean="0"/>
              <a:t> </a:t>
            </a:r>
            <a:r>
              <a:rPr lang="en-IN" dirty="0"/>
              <a:t>Job scheduling the request to read the tweets for the tweeter handled mentioned in the “</a:t>
            </a:r>
            <a:r>
              <a:rPr lang="en-IN" dirty="0" err="1"/>
              <a:t>Twitter.properties</a:t>
            </a:r>
            <a:r>
              <a:rPr lang="en-IN" dirty="0"/>
              <a:t>” file. </a:t>
            </a:r>
          </a:p>
          <a:p>
            <a:pPr>
              <a:buFont typeface="Wingdings" panose="05000000000000000000" pitchFamily="2" charset="2"/>
              <a:buChar char="Ø"/>
            </a:pPr>
            <a:r>
              <a:rPr lang="en-IN" dirty="0"/>
              <a:t>The tweets of the handles are read using the twitter </a:t>
            </a:r>
            <a:r>
              <a:rPr lang="en-IN" dirty="0" smtClean="0"/>
              <a:t>APIs.</a:t>
            </a:r>
            <a:endParaRPr lang="en-IN" dirty="0"/>
          </a:p>
          <a:p>
            <a:pPr>
              <a:buFont typeface="Wingdings" panose="05000000000000000000" pitchFamily="2" charset="2"/>
              <a:buChar char="Ø"/>
            </a:pPr>
            <a:r>
              <a:rPr lang="en-IN" dirty="0"/>
              <a:t>Tweets are filtered based on the keywords mentioned in properties file.</a:t>
            </a:r>
          </a:p>
          <a:p>
            <a:pPr>
              <a:buFont typeface="Wingdings" panose="05000000000000000000" pitchFamily="2" charset="2"/>
              <a:buChar char="Ø"/>
            </a:pPr>
            <a:r>
              <a:rPr lang="en-IN" dirty="0"/>
              <a:t>If the text contains keywords like “maintenance activity” email notification is sent to the stakeholders for further action. </a:t>
            </a:r>
          </a:p>
          <a:p>
            <a:pPr>
              <a:buFont typeface="Wingdings" panose="05000000000000000000" pitchFamily="2" charset="2"/>
              <a:buChar char="Ø"/>
            </a:pPr>
            <a:r>
              <a:rPr lang="en-IN" dirty="0"/>
              <a:t>In Actual project it was also hitting a service to auto notify the internal organisation tool which then performs the auto pause of refresh.</a:t>
            </a:r>
          </a:p>
          <a:p>
            <a:pPr>
              <a:buFont typeface="Wingdings" panose="05000000000000000000" pitchFamily="2" charset="2"/>
              <a:buChar char="Ø"/>
            </a:pPr>
            <a:r>
              <a:rPr lang="en-IN" dirty="0"/>
              <a:t>For this project instead of that I have created a simple rest service to get user specific all tweets in text format or get all the tweets of all the users which return the response in JSON format</a:t>
            </a:r>
            <a:r>
              <a:rPr lang="en-IN" dirty="0" smtClean="0"/>
              <a:t>.</a:t>
            </a:r>
          </a:p>
          <a:p>
            <a:pPr>
              <a:buFont typeface="Wingdings" panose="05000000000000000000" pitchFamily="2" charset="2"/>
              <a:buChar char="Ø"/>
            </a:pPr>
            <a:r>
              <a:rPr lang="en-IN" smtClean="0"/>
              <a:t>Repository URL : </a:t>
            </a:r>
            <a:r>
              <a:rPr lang="en-IN">
                <a:hlinkClick r:id="rId2"/>
              </a:rPr>
              <a:t>https</a:t>
            </a:r>
            <a:r>
              <a:rPr lang="en-IN">
                <a:hlinkClick r:id="rId2"/>
              </a:rPr>
              <a:t>://</a:t>
            </a:r>
            <a:r>
              <a:rPr lang="en-IN" smtClean="0">
                <a:hlinkClick r:id="rId2"/>
              </a:rPr>
              <a:t>github.com/yadavprerna19/WebCrawler_BankFeed</a:t>
            </a:r>
            <a:endParaRPr lang="en-IN" dirty="0"/>
          </a:p>
          <a:p>
            <a:endParaRPr lang="en-IN" dirty="0"/>
          </a:p>
          <a:p>
            <a:endParaRPr lang="en-IN" dirty="0"/>
          </a:p>
        </p:txBody>
      </p:sp>
      <mc:AlternateContent xmlns:mc="http://schemas.openxmlformats.org/markup-compatibility/2006">
        <mc:Choice xmlns="" xmlns:am3d="http://schemas.microsoft.com/office/drawing/2017/model3d" Requires="am3d">
          <p:graphicFrame>
            <p:nvGraphicFramePr>
              <p:cNvPr id="8" name="3D Model 7" descr="Bullseye">
                <a:extLst>
                  <a:ext uri="{FF2B5EF4-FFF2-40B4-BE49-F238E27FC236}">
                    <a16:creationId xmlns:a16="http://schemas.microsoft.com/office/drawing/2014/main" id="{ACE50602-7479-4696-A853-49392A943882}"/>
                  </a:ext>
                </a:extLst>
              </p:cNvPr>
              <p:cNvGraphicFramePr>
                <a:graphicFrameLocks noChangeAspect="1"/>
              </p:cNvGraphicFramePr>
              <p:nvPr>
                <p:extLst>
                  <p:ext uri="{D42A27DB-BD31-4B8C-83A1-F6EECF244321}">
                    <p14:modId xmlns:p14="http://schemas.microsoft.com/office/powerpoint/2010/main" val="1940110021"/>
                  </p:ext>
                </p:extLst>
              </p:nvPr>
            </p:nvGraphicFramePr>
            <p:xfrm>
              <a:off x="9525240" y="395566"/>
              <a:ext cx="1209435" cy="1662284"/>
            </p:xfrm>
            <a:graphic>
              <a:graphicData uri="http://schemas.microsoft.com/office/drawing/2017/model3d">
                <am3d:model3d r:embed="rId3">
                  <am3d:spPr>
                    <a:xfrm>
                      <a:off x="0" y="0"/>
                      <a:ext cx="1209435" cy="1662284"/>
                    </a:xfrm>
                    <a:prstGeom prst="rect">
                      <a:avLst/>
                    </a:prstGeom>
                  </am3d:spPr>
                  <am3d:camera>
                    <am3d:pos x="0" y="0" z="60296466"/>
                    <am3d:up dx="0" dy="36000000" dz="0"/>
                    <am3d:lookAt x="0" y="0" z="0"/>
                    <am3d:perspective fov="2700000"/>
                  </am3d:camera>
                  <am3d:trans>
                    <am3d:meterPerModelUnit n="72309" d="1000000"/>
                    <am3d:preTrans dx="-1" dy="-10762396" dz="-4674376"/>
                    <am3d:scale>
                      <am3d:sx n="1000000" d="1000000"/>
                      <am3d:sy n="1000000" d="1000000"/>
                      <am3d:sz n="1000000" d="1000000"/>
                    </am3d:scale>
                    <am3d:rot/>
                    <am3d:postTrans dx="0" dy="0" dz="0"/>
                  </am3d:trans>
                  <am3d:raster rName="Office3DRenderer" rVer="16.0.8326">
                    <am3d:blip r:embed="rId4"/>
                  </am3d:raster>
                  <am3d:objViewport viewportSz="31423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Bullseye">
                <a:extLst>
                  <a:ext uri="{FF2B5EF4-FFF2-40B4-BE49-F238E27FC236}">
                    <a16:creationId xmlns="" xmlns:a16="http://schemas.microsoft.com/office/drawing/2014/main" id="{ACE50602-7479-4696-A853-49392A943882}"/>
                  </a:ext>
                </a:extLst>
              </p:cNvPr>
              <p:cNvPicPr>
                <a:picLocks noGrp="1" noRot="1" noChangeAspect="1" noMove="1" noResize="1" noEditPoints="1" noAdjustHandles="1" noChangeArrowheads="1" noChangeShapeType="1" noCrop="1"/>
              </p:cNvPicPr>
              <p:nvPr/>
            </p:nvPicPr>
            <p:blipFill>
              <a:blip r:embed="rId5"/>
              <a:stretch>
                <a:fillRect/>
              </a:stretch>
            </p:blipFill>
            <p:spPr>
              <a:xfrm>
                <a:off x="9525240" y="395566"/>
                <a:ext cx="1209435" cy="1662284"/>
              </a:xfrm>
              <a:prstGeom prst="rect">
                <a:avLst/>
              </a:prstGeom>
            </p:spPr>
          </p:pic>
        </mc:Fallback>
      </mc:AlternateContent>
    </p:spTree>
    <p:extLst>
      <p:ext uri="{BB962C8B-B14F-4D97-AF65-F5344CB8AC3E}">
        <p14:creationId xmlns:p14="http://schemas.microsoft.com/office/powerpoint/2010/main" val="1561134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379F11E2-8BA5-4C5C-AE7C-361E5EA011F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Digital Numbers">
            <a:extLst>
              <a:ext uri="{FF2B5EF4-FFF2-40B4-BE49-F238E27FC236}">
                <a16:creationId xmlns=""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
        <p:nvSpPr>
          <p:cNvPr id="12" name="Rectangle 11">
            <a:extLst>
              <a:ext uri="{FF2B5EF4-FFF2-40B4-BE49-F238E27FC236}">
                <a16:creationId xmlns="" xmlns:a16="http://schemas.microsoft.com/office/drawing/2014/main" id="{7C00E1DA-EC7C-40FC-95E3-11FDCD2E429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dirty="0">
                <a:solidFill>
                  <a:srgbClr val="FFFFFF"/>
                </a:solidFill>
              </a:rPr>
              <a:t>Thank You</a:t>
            </a:r>
          </a:p>
        </p:txBody>
      </p:sp>
      <p:sp>
        <p:nvSpPr>
          <p:cNvPr id="3" name="Subtitle 2">
            <a:extLst>
              <a:ext uri="{FF2B5EF4-FFF2-40B4-BE49-F238E27FC236}">
                <a16:creationId xmlns="" xmlns:a16="http://schemas.microsoft.com/office/drawing/2014/main" id="{A9CB511D-EA45-4336-847C-1252667143B5}"/>
              </a:ext>
            </a:extLst>
          </p:cNvPr>
          <p:cNvSpPr>
            <a:spLocks noGrp="1"/>
          </p:cNvSpPr>
          <p:nvPr>
            <p:ph type="subTitle" idx="1"/>
          </p:nvPr>
        </p:nvSpPr>
        <p:spPr>
          <a:xfrm>
            <a:off x="8296275" y="3505095"/>
            <a:ext cx="3081576" cy="2629006"/>
          </a:xfrm>
        </p:spPr>
        <p:txBody>
          <a:bodyPr>
            <a:normAutofit/>
          </a:bodyPr>
          <a:lstStyle/>
          <a:p>
            <a:pPr algn="ctr"/>
            <a:r>
              <a:rPr lang="en-US" sz="2400" b="1" dirty="0" err="1">
                <a:solidFill>
                  <a:schemeClr val="bg2"/>
                </a:solidFill>
              </a:rPr>
              <a:t>Prerna</a:t>
            </a:r>
            <a:r>
              <a:rPr lang="en-US" sz="2400" b="1" dirty="0">
                <a:solidFill>
                  <a:schemeClr val="bg2"/>
                </a:solidFill>
              </a:rPr>
              <a:t> Singh</a:t>
            </a:r>
          </a:p>
        </p:txBody>
      </p:sp>
      <p:grpSp>
        <p:nvGrpSpPr>
          <p:cNvPr id="14" name="Group 13">
            <a:extLst>
              <a:ext uri="{FF2B5EF4-FFF2-40B4-BE49-F238E27FC236}">
                <a16:creationId xmlns="" xmlns:a16="http://schemas.microsoft.com/office/drawing/2014/main" id="{9A421166-2996-41A7-B094-AE5316F347D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 xmlns:a16="http://schemas.microsoft.com/office/drawing/2014/main" id="{FDBB1B92-A3EB-43E4-8FAB-D20E8ED14CE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 xmlns:a16="http://schemas.microsoft.com/office/drawing/2014/main" id="{3F3972F4-FE7E-48EA-AAD8-9BE5750A667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 xmlns:a16="http://schemas.microsoft.com/office/drawing/2014/main" id="{221614E5-870B-4D5E-A43B-8FF7E532348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501347425"/>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B48092-4A2C-4E16-B971-9ACADFFF69E4}">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E586370-B0FB-4108-8B4F-329716A22E3A}">
  <ds:schemaRefs>
    <ds:schemaRef ds:uri="http://schemas.microsoft.com/sharepoint/v3/contenttype/forms"/>
  </ds:schemaRefs>
</ds:datastoreItem>
</file>

<file path=customXml/itemProps3.xml><?xml version="1.0" encoding="utf-8"?>
<ds:datastoreItem xmlns:ds="http://schemas.openxmlformats.org/officeDocument/2006/customXml" ds:itemID="{E503B719-B9A6-4DC9-AA9D-06F16B758B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{1980E31E-F3D0-4A7D-99A9-8D640D7C5E2E}tf33568355</Template>
  <TotalTime>0</TotalTime>
  <Words>757</Words>
  <Application>Microsoft Office PowerPoint</Application>
  <PresentationFormat>Custom</PresentationFormat>
  <Paragraphs>50</Paragraphs>
  <Slides>9</Slides>
  <Notes>4</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Dividend</vt:lpstr>
      <vt:lpstr>Case Study</vt:lpstr>
      <vt:lpstr>Tech Requirements</vt:lpstr>
      <vt:lpstr>Introduction </vt:lpstr>
      <vt:lpstr>         Some Background… </vt:lpstr>
      <vt:lpstr>The BIG Metrics </vt:lpstr>
      <vt:lpstr> Problem statement</vt:lpstr>
      <vt:lpstr>Use case &amp; Approach</vt:lpstr>
      <vt:lpstr>Project Details </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2020-05-30T21:46:24Z</dcterms:created>
  <dcterms:modified xsi:type="dcterms:W3CDTF">2020-05-31T00:19:25Z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